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 id="2147483808" r:id="rId5"/>
    <p:sldMasterId id="2147483648" r:id="rId6"/>
  </p:sldMasterIdLst>
  <p:notesMasterIdLst>
    <p:notesMasterId r:id="rId26"/>
  </p:notesMasterIdLst>
  <p:sldIdLst>
    <p:sldId id="540" r:id="rId7"/>
    <p:sldId id="313" r:id="rId8"/>
    <p:sldId id="639" r:id="rId9"/>
    <p:sldId id="559" r:id="rId10"/>
    <p:sldId id="678" r:id="rId11"/>
    <p:sldId id="641" r:id="rId12"/>
    <p:sldId id="676" r:id="rId13"/>
    <p:sldId id="627" r:id="rId14"/>
    <p:sldId id="507" r:id="rId15"/>
    <p:sldId id="557" r:id="rId16"/>
    <p:sldId id="645" r:id="rId17"/>
    <p:sldId id="682" r:id="rId18"/>
    <p:sldId id="681" r:id="rId19"/>
    <p:sldId id="680" r:id="rId20"/>
    <p:sldId id="679" r:id="rId21"/>
    <p:sldId id="644" r:id="rId22"/>
    <p:sldId id="674" r:id="rId23"/>
    <p:sldId id="655" r:id="rId24"/>
    <p:sldId id="484" r:id="rId25"/>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60820B-A4D8-65D4-E1CC-39E43F60091D}" name="Dy Currie" initials="DC" userId="S::dy.currie@brisbane.qld.gov.au::53b0c409-ec7d-4c38-bd67-bab38991b0e0" providerId="AD"/>
  <p188:author id="{5C29860B-163C-2B52-36F5-BD36093785BF}" name="Tanya Neish" initials="TN" userId="S::Tanya.Neish@brisbane.qld.gov.au::25e9741b-9653-4ac5-89dd-a02a15ba87cc" providerId="AD"/>
  <p188:author id="{534CC524-3873-7822-2E81-224224113911}" name="Cheyne Honeyman" initials="CH" userId="S::Cheyne.honeyman@brisbane.qld.gov.au::fc9aeccf-60b9-4293-8933-fb576d4038ce" providerId="AD"/>
  <p188:author id="{F4CDA248-C14A-80A4-72B8-913C1AC8CA22}" name="Rebecca Arnaud" initials="RA" userId="S::Rebecca.Arnaud@brisbane.qld.gov.au::48e9f829-8272-4507-8066-73293a8e4bd0" providerId="AD"/>
  <p188:author id="{3257565D-4842-74D3-34E8-400923473261}" name="Sondra Roberts" initials="SR" userId="S::Sondra.Roberts@brisbane.qld.gov.au::2a430b56-a6c8-4923-b189-f9bc33b3ba31" providerId="AD"/>
  <p188:author id="{84F2D75E-04C4-E040-8FAE-69B0C693DCE8}" name="Dy Currie" initials="DC" userId="S::Dy.Currie@brisbane.qld.gov.au::53b0c409-ec7d-4c38-bd67-bab38991b0e0" providerId="AD"/>
  <p188:author id="{A13DB95F-48C9-23D6-ADCE-9756230F4CE5}" name="William Back" initials="WB" userId="S::william.back@brisbane.qld.gov.au::64549cdb-6d90-484d-b5f1-7772a2d8357d" providerId="AD"/>
  <p188:author id="{9F0D3A6D-5AC0-1777-28D7-B535305009F4}" name="Ben Bragagnolo" initials="BB" userId="S::Ben.Bragagnolo@brisbane.qld.gov.au::83af7843-8cd3-4fc0-a6f0-b456b589d0f8" providerId="AD"/>
  <p188:author id="{5C92ABFD-F8CD-8193-E118-2BD6CB0AAC8C}" name="David Eustace" initials="DE" userId="S::david.eustace@brisbane.qld.gov.au::58cefdcb-c5cb-4430-9778-c319d59c6a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6"/>
    <a:srgbClr val="006BB7"/>
    <a:srgbClr val="FBD113"/>
    <a:srgbClr val="2F81BF"/>
    <a:srgbClr val="009D57"/>
    <a:srgbClr val="6F7273"/>
    <a:srgbClr val="CDEFFB"/>
    <a:srgbClr val="65B263"/>
    <a:srgbClr val="95D5C9"/>
    <a:srgbClr val="E1F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65876-B078-ACB9-15D7-B5813E8DF0DC}" v="215" dt="2023-05-04T02:22:34.493"/>
    <p1510:client id="{31819327-3BB4-390E-C08D-927EBF0D5087}" v="80" dt="2023-05-03T05:21:49.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EEB62C64-541B-40DA-9353-A890F5130E0F}" type="datetimeFigureOut">
              <a:rPr lang="en-AU" smtClean="0"/>
              <a:t>8/05/2023</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78B2437-F6AB-42BD-84C7-63696D36AB2D}" type="slidenum">
              <a:rPr lang="en-AU" smtClean="0"/>
              <a:t>‹#›</a:t>
            </a:fld>
            <a:endParaRPr lang="en-AU"/>
          </a:p>
        </p:txBody>
      </p:sp>
    </p:spTree>
    <p:extLst>
      <p:ext uri="{BB962C8B-B14F-4D97-AF65-F5344CB8AC3E}">
        <p14:creationId xmlns:p14="http://schemas.microsoft.com/office/powerpoint/2010/main" val="1938248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78B2437-F6AB-42BD-84C7-63696D36AB2D}" type="slidenum">
              <a:rPr lang="en-AU" smtClean="0"/>
              <a:t>8</a:t>
            </a:fld>
            <a:endParaRPr lang="en-AU"/>
          </a:p>
        </p:txBody>
      </p:sp>
    </p:spTree>
    <p:extLst>
      <p:ext uri="{BB962C8B-B14F-4D97-AF65-F5344CB8AC3E}">
        <p14:creationId xmlns:p14="http://schemas.microsoft.com/office/powerpoint/2010/main" val="101020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78B2437-F6AB-42BD-84C7-63696D36AB2D}" type="slidenum">
              <a:rPr lang="en-AU" smtClean="0"/>
              <a:t>9</a:t>
            </a:fld>
            <a:endParaRPr lang="en-AU"/>
          </a:p>
        </p:txBody>
      </p:sp>
    </p:spTree>
    <p:extLst>
      <p:ext uri="{BB962C8B-B14F-4D97-AF65-F5344CB8AC3E}">
        <p14:creationId xmlns:p14="http://schemas.microsoft.com/office/powerpoint/2010/main" val="2554674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8B2437-F6AB-42BD-84C7-63696D36AB2D}" type="slidenum">
              <a:rPr lang="en-AU" smtClean="0"/>
              <a:t>10</a:t>
            </a:fld>
            <a:endParaRPr lang="en-AU"/>
          </a:p>
        </p:txBody>
      </p:sp>
    </p:spTree>
    <p:extLst>
      <p:ext uri="{BB962C8B-B14F-4D97-AF65-F5344CB8AC3E}">
        <p14:creationId xmlns:p14="http://schemas.microsoft.com/office/powerpoint/2010/main" val="849572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78B2437-F6AB-42BD-84C7-63696D36AB2D}" type="slidenum">
              <a:rPr lang="en-AU" smtClean="0"/>
              <a:t>15</a:t>
            </a:fld>
            <a:endParaRPr lang="en-AU"/>
          </a:p>
        </p:txBody>
      </p:sp>
    </p:spTree>
    <p:extLst>
      <p:ext uri="{BB962C8B-B14F-4D97-AF65-F5344CB8AC3E}">
        <p14:creationId xmlns:p14="http://schemas.microsoft.com/office/powerpoint/2010/main" val="424745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78B2437-F6AB-42BD-84C7-63696D36AB2D}" type="slidenum">
              <a:rPr lang="en-AU" smtClean="0"/>
              <a:t>17</a:t>
            </a:fld>
            <a:endParaRPr lang="en-AU"/>
          </a:p>
        </p:txBody>
      </p:sp>
    </p:spTree>
    <p:extLst>
      <p:ext uri="{BB962C8B-B14F-4D97-AF65-F5344CB8AC3E}">
        <p14:creationId xmlns:p14="http://schemas.microsoft.com/office/powerpoint/2010/main" val="2422184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78B2437-F6AB-42BD-84C7-63696D36AB2D}" type="slidenum">
              <a:rPr lang="en-AU" smtClean="0"/>
              <a:t>18</a:t>
            </a:fld>
            <a:endParaRPr lang="en-AU"/>
          </a:p>
        </p:txBody>
      </p:sp>
    </p:spTree>
    <p:extLst>
      <p:ext uri="{BB962C8B-B14F-4D97-AF65-F5344CB8AC3E}">
        <p14:creationId xmlns:p14="http://schemas.microsoft.com/office/powerpoint/2010/main" val="2121531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9" name="Picture 8" descr="A park with trees and buildings in the background&#10;&#10;Description automatically generated with medium confidence">
            <a:extLst>
              <a:ext uri="{FF2B5EF4-FFF2-40B4-BE49-F238E27FC236}">
                <a16:creationId xmlns:a16="http://schemas.microsoft.com/office/drawing/2014/main" id="{43AF0523-CBD3-47EE-8011-2C180990C18E}"/>
              </a:ext>
            </a:extLst>
          </p:cNvPr>
          <p:cNvPicPr>
            <a:picLocks noChangeAspect="1"/>
          </p:cNvPicPr>
          <p:nvPr userDrawn="1"/>
        </p:nvPicPr>
        <p:blipFill rotWithShape="1">
          <a:blip r:embed="rId2"/>
          <a:srcRect t="4679" b="4679"/>
          <a:stretch/>
        </p:blipFill>
        <p:spPr>
          <a:xfrm>
            <a:off x="1" y="0"/>
            <a:ext cx="12192000" cy="6858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B04DB4B9-4834-4A44-B472-8ACD724F2740}"/>
              </a:ext>
            </a:extLst>
          </p:cNvPr>
          <p:cNvPicPr>
            <a:picLocks noChangeAspect="1"/>
          </p:cNvPicPr>
          <p:nvPr userDrawn="1"/>
        </p:nvPicPr>
        <p:blipFill rotWithShape="1">
          <a:blip r:embed="rId3">
            <a:alphaModFix amt="80000"/>
            <a:extLst>
              <a:ext uri="{28A0092B-C50C-407E-A947-70E740481C1C}">
                <a14:useLocalDpi xmlns:a14="http://schemas.microsoft.com/office/drawing/2010/main" val="0"/>
              </a:ext>
            </a:extLst>
          </a:blip>
          <a:srcRect t="13529" r="55651" b="39548"/>
          <a:stretch/>
        </p:blipFill>
        <p:spPr>
          <a:xfrm rot="10800000">
            <a:off x="7940840" y="4325352"/>
            <a:ext cx="4255511" cy="2532647"/>
          </a:xfrm>
          <a:prstGeom prst="rect">
            <a:avLst/>
          </a:prstGeom>
        </p:spPr>
      </p:pic>
      <p:pic>
        <p:nvPicPr>
          <p:cNvPr id="3" name="Picture 2" descr="Logo&#10;&#10;Description automatically generated with medium confidence">
            <a:extLst>
              <a:ext uri="{FF2B5EF4-FFF2-40B4-BE49-F238E27FC236}">
                <a16:creationId xmlns:a16="http://schemas.microsoft.com/office/drawing/2014/main" id="{94D6E823-9648-43E2-9478-C55BBE47318A}"/>
              </a:ext>
            </a:extLst>
          </p:cNvPr>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0" y="0"/>
            <a:ext cx="9595556" cy="5397500"/>
          </a:xfrm>
          <a:prstGeom prst="rect">
            <a:avLst/>
          </a:prstGeom>
        </p:spPr>
      </p:pic>
      <p:pic>
        <p:nvPicPr>
          <p:cNvPr id="7" name="Picture 6" descr="Text&#10;&#10;Description automatically generated">
            <a:extLst>
              <a:ext uri="{FF2B5EF4-FFF2-40B4-BE49-F238E27FC236}">
                <a16:creationId xmlns:a16="http://schemas.microsoft.com/office/drawing/2014/main" id="{2A5DD21E-1821-4C0E-A40F-53706FD9E8C1}"/>
              </a:ext>
            </a:extLst>
          </p:cNvPr>
          <p:cNvPicPr>
            <a:picLocks noChangeAspect="1"/>
          </p:cNvPicPr>
          <p:nvPr userDrawn="1"/>
        </p:nvPicPr>
        <p:blipFill>
          <a:blip r:embed="rId4"/>
          <a:stretch>
            <a:fillRect/>
          </a:stretch>
        </p:blipFill>
        <p:spPr>
          <a:xfrm>
            <a:off x="456858" y="5597611"/>
            <a:ext cx="3678716" cy="798212"/>
          </a:xfrm>
          <a:prstGeom prst="rect">
            <a:avLst/>
          </a:prstGeom>
          <a:effectLst>
            <a:outerShdw blurRad="254000" sx="102000" sy="102000" algn="ctr" rotWithShape="0">
              <a:prstClr val="black">
                <a:alpha val="75000"/>
              </a:prstClr>
            </a:outerShdw>
          </a:effectLst>
        </p:spPr>
      </p:pic>
      <p:pic>
        <p:nvPicPr>
          <p:cNvPr id="8" name="Picture 7">
            <a:extLst>
              <a:ext uri="{FF2B5EF4-FFF2-40B4-BE49-F238E27FC236}">
                <a16:creationId xmlns:a16="http://schemas.microsoft.com/office/drawing/2014/main" id="{2F52E5E0-D46A-4FCA-A3E2-E668C46DEC55}"/>
              </a:ext>
            </a:extLst>
          </p:cNvPr>
          <p:cNvPicPr>
            <a:picLocks noChangeAspect="1"/>
          </p:cNvPicPr>
          <p:nvPr userDrawn="1"/>
        </p:nvPicPr>
        <p:blipFill>
          <a:blip r:embed="rId5"/>
          <a:stretch>
            <a:fillRect/>
          </a:stretch>
        </p:blipFill>
        <p:spPr>
          <a:xfrm>
            <a:off x="9599981" y="5226271"/>
            <a:ext cx="2135161" cy="1169552"/>
          </a:xfrm>
          <a:prstGeom prst="rect">
            <a:avLst/>
          </a:prstGeom>
          <a:effectLst>
            <a:outerShdw blurRad="254000" sx="102000" sy="102000" algn="ctr" rotWithShape="0">
              <a:prstClr val="black">
                <a:alpha val="75000"/>
              </a:prstClr>
            </a:outerShdw>
          </a:effectLst>
        </p:spPr>
      </p:pic>
      <p:pic>
        <p:nvPicPr>
          <p:cNvPr id="6" name="Picture 5">
            <a:extLst>
              <a:ext uri="{FF2B5EF4-FFF2-40B4-BE49-F238E27FC236}">
                <a16:creationId xmlns:a16="http://schemas.microsoft.com/office/drawing/2014/main" id="{3FF96650-9852-4262-A11D-E359E2A784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05633" cy="6858000"/>
          </a:xfrm>
          <a:prstGeom prst="rect">
            <a:avLst/>
          </a:prstGeom>
        </p:spPr>
      </p:pic>
      <p:sp>
        <p:nvSpPr>
          <p:cNvPr id="12" name="Title 11">
            <a:extLst>
              <a:ext uri="{FF2B5EF4-FFF2-40B4-BE49-F238E27FC236}">
                <a16:creationId xmlns:a16="http://schemas.microsoft.com/office/drawing/2014/main" id="{9DDFF9AA-3332-443A-8F05-1EFB0849990C}"/>
              </a:ext>
            </a:extLst>
          </p:cNvPr>
          <p:cNvSpPr>
            <a:spLocks noGrp="1"/>
          </p:cNvSpPr>
          <p:nvPr>
            <p:ph type="title" hasCustomPrompt="1"/>
          </p:nvPr>
        </p:nvSpPr>
        <p:spPr>
          <a:xfrm>
            <a:off x="711868" y="2685527"/>
            <a:ext cx="10515600" cy="1486945"/>
          </a:xfrm>
          <a:prstGeom prst="rect">
            <a:avLst/>
          </a:prstGeom>
        </p:spPr>
        <p:txBody>
          <a:bodyPr anchor="ctr" anchorCtr="0"/>
          <a:lstStyle>
            <a:lvl1pPr>
              <a:defRPr lang="en-AU" sz="7000" spc="0" baseline="0" dirty="0">
                <a:solidFill>
                  <a:schemeClr val="bg1"/>
                </a:solidFill>
                <a:effectLst>
                  <a:outerShdw blurRad="254000" sx="102000" sy="102000" algn="ctr" rotWithShape="0">
                    <a:prstClr val="black">
                      <a:alpha val="75000"/>
                    </a:prstClr>
                  </a:outerShdw>
                </a:effectLst>
                <a:latin typeface="Avenir LT Std 55 Roman" panose="020B0503020203020204"/>
              </a:defRPr>
            </a:lvl1pPr>
          </a:lstStyle>
          <a:p>
            <a:pPr lvl="0" algn="ctr"/>
            <a:r>
              <a:rPr lang="en-US"/>
              <a:t>Title</a:t>
            </a:r>
            <a:endParaRPr lang="en-AU"/>
          </a:p>
        </p:txBody>
      </p:sp>
    </p:spTree>
    <p:extLst>
      <p:ext uri="{BB962C8B-B14F-4D97-AF65-F5344CB8AC3E}">
        <p14:creationId xmlns:p14="http://schemas.microsoft.com/office/powerpoint/2010/main" val="3123108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White box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9E18B1-3424-428D-97F0-81B8D2E42664}"/>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endParaRPr lang="en-AU"/>
          </a:p>
        </p:txBody>
      </p:sp>
      <p:sp>
        <p:nvSpPr>
          <p:cNvPr id="8" name="Text Placeholder 7">
            <a:extLst>
              <a:ext uri="{FF2B5EF4-FFF2-40B4-BE49-F238E27FC236}">
                <a16:creationId xmlns:a16="http://schemas.microsoft.com/office/drawing/2014/main" id="{69EC1DE4-95EE-439E-ABF5-03D8945B7456}"/>
              </a:ext>
            </a:extLst>
          </p:cNvPr>
          <p:cNvSpPr>
            <a:spLocks noGrp="1"/>
          </p:cNvSpPr>
          <p:nvPr>
            <p:ph type="body" sz="quarter" idx="14"/>
          </p:nvPr>
        </p:nvSpPr>
        <p:spPr>
          <a:xfrm>
            <a:off x="849241" y="1268884"/>
            <a:ext cx="3684336" cy="4322853"/>
          </a:xfrm>
          <a:prstGeom prst="rect">
            <a:avLst/>
          </a:prstGeom>
          <a:solidFill>
            <a:schemeClr val="bg1"/>
          </a:solidFill>
          <a:effectLst>
            <a:outerShdw blurRad="778002" sx="103000" sy="103000" algn="ctr" rotWithShape="0">
              <a:schemeClr val="tx1">
                <a:alpha val="49000"/>
              </a:schemeClr>
            </a:outerShdw>
          </a:effectLst>
        </p:spPr>
        <p:txBody>
          <a:bodyPr/>
          <a:lstStyle>
            <a:lvl1pPr marL="0" indent="0">
              <a:buNone/>
              <a:defRPr>
                <a:solidFill>
                  <a:schemeClr val="bg1"/>
                </a:solidFill>
              </a:defRPr>
            </a:lvl1pPr>
          </a:lstStyle>
          <a:p>
            <a:pPr lvl="0"/>
            <a:endParaRPr lang="en-AU"/>
          </a:p>
        </p:txBody>
      </p:sp>
      <p:sp>
        <p:nvSpPr>
          <p:cNvPr id="9" name="Text Placeholder 8">
            <a:extLst>
              <a:ext uri="{FF2B5EF4-FFF2-40B4-BE49-F238E27FC236}">
                <a16:creationId xmlns:a16="http://schemas.microsoft.com/office/drawing/2014/main" id="{2ECD11BC-0788-45CD-96DE-98722E4D7EE4}"/>
              </a:ext>
            </a:extLst>
          </p:cNvPr>
          <p:cNvSpPr>
            <a:spLocks noGrp="1"/>
          </p:cNvSpPr>
          <p:nvPr>
            <p:ph type="body" sz="quarter" idx="11" hasCustomPrompt="1"/>
          </p:nvPr>
        </p:nvSpPr>
        <p:spPr>
          <a:xfrm>
            <a:off x="1128641" y="1521245"/>
            <a:ext cx="3202059" cy="617733"/>
          </a:xfrm>
          <a:prstGeom prst="rect">
            <a:avLst/>
          </a:prstGeom>
        </p:spPr>
        <p:txBody>
          <a:bodyPr/>
          <a:lstStyle>
            <a:lvl1pPr marL="0" indent="0">
              <a:buNone/>
              <a:defRPr sz="4000" b="1">
                <a:solidFill>
                  <a:srgbClr val="0067B1"/>
                </a:solidFill>
                <a:latin typeface="Avenir LT Std" panose="020B0503020203020204"/>
              </a:defRPr>
            </a:lvl1pPr>
          </a:lstStyle>
          <a:p>
            <a:pPr lvl="0"/>
            <a:r>
              <a:rPr lang="en-AU"/>
              <a:t>Heading</a:t>
            </a:r>
          </a:p>
        </p:txBody>
      </p:sp>
      <p:sp>
        <p:nvSpPr>
          <p:cNvPr id="11" name="Text Placeholder 10">
            <a:extLst>
              <a:ext uri="{FF2B5EF4-FFF2-40B4-BE49-F238E27FC236}">
                <a16:creationId xmlns:a16="http://schemas.microsoft.com/office/drawing/2014/main" id="{3A9FE14A-F91A-4FF7-B7BE-30CE7E8CFDF9}"/>
              </a:ext>
            </a:extLst>
          </p:cNvPr>
          <p:cNvSpPr>
            <a:spLocks noGrp="1"/>
          </p:cNvSpPr>
          <p:nvPr>
            <p:ph type="body" sz="quarter" idx="12" hasCustomPrompt="1"/>
          </p:nvPr>
        </p:nvSpPr>
        <p:spPr>
          <a:xfrm>
            <a:off x="1128641" y="2138978"/>
            <a:ext cx="3202059" cy="3197777"/>
          </a:xfrm>
          <a:prstGeom prst="rect">
            <a:avLst/>
          </a:prstGeom>
        </p:spPr>
        <p:txBody>
          <a:bodyPr/>
          <a:lstStyle>
            <a:lvl1pPr marL="171450" indent="-171450">
              <a:lnSpc>
                <a:spcPct val="100000"/>
              </a:lnSpc>
              <a:spcBef>
                <a:spcPts val="0"/>
              </a:spcBef>
              <a:buFont typeface="Arial" panose="020B0604020202020204" pitchFamily="34" charset="0"/>
              <a:buChar char="•"/>
              <a:defRPr sz="1200">
                <a:latin typeface="Avenir LT Std" panose="020B0503020203020204"/>
              </a:defRPr>
            </a:lvl1pPr>
            <a:lvl2pPr>
              <a:lnSpc>
                <a:spcPct val="100000"/>
              </a:lnSpc>
              <a:spcBef>
                <a:spcPts val="0"/>
              </a:spcBef>
              <a:defRPr sz="1200">
                <a:latin typeface="Avenir LT Std" panose="020B0503020203020204"/>
              </a:defRPr>
            </a:lvl2pPr>
            <a:lvl3pPr>
              <a:lnSpc>
                <a:spcPct val="100000"/>
              </a:lnSpc>
              <a:spcBef>
                <a:spcPts val="0"/>
              </a:spcBef>
              <a:defRPr sz="1200">
                <a:latin typeface="Avenir LT Std" panose="020B0503020203020204"/>
              </a:defRPr>
            </a:lvl3pPr>
            <a:lvl4pPr>
              <a:lnSpc>
                <a:spcPct val="100000"/>
              </a:lnSpc>
              <a:spcBef>
                <a:spcPts val="0"/>
              </a:spcBef>
              <a:defRPr sz="1200">
                <a:latin typeface="Avenir LT Std" panose="020B0503020203020204"/>
              </a:defRPr>
            </a:lvl4pPr>
            <a:lvl5pPr>
              <a:lnSpc>
                <a:spcPct val="100000"/>
              </a:lnSpc>
              <a:spcBef>
                <a:spcPts val="0"/>
              </a:spcBef>
              <a:defRPr sz="1200">
                <a:latin typeface="Avenir LT Std" panose="020B0503020203020204"/>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70488555"/>
      </p:ext>
    </p:extLst>
  </p:cSld>
  <p:clrMapOvr>
    <a:masterClrMapping/>
  </p:clrMapOvr>
  <p:extLst>
    <p:ext uri="{DCECCB84-F9BA-43D5-87BE-67443E8EF086}">
      <p15:sldGuideLst xmlns:p15="http://schemas.microsoft.com/office/powerpoint/2012/main">
        <p15:guide id="1" orient="horz" pos="890">
          <p15:clr>
            <a:srgbClr val="FBAE40"/>
          </p15:clr>
        </p15:guide>
        <p15:guide id="2" pos="71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White box right">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28CFB678-6E05-40B2-9024-05534B407D30}"/>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endParaRPr lang="en-AU"/>
          </a:p>
        </p:txBody>
      </p:sp>
      <p:sp>
        <p:nvSpPr>
          <p:cNvPr id="14" name="Text Placeholder 7">
            <a:extLst>
              <a:ext uri="{FF2B5EF4-FFF2-40B4-BE49-F238E27FC236}">
                <a16:creationId xmlns:a16="http://schemas.microsoft.com/office/drawing/2014/main" id="{66DE978C-7123-4965-B472-DD597E5F08B6}"/>
              </a:ext>
            </a:extLst>
          </p:cNvPr>
          <p:cNvSpPr>
            <a:spLocks noGrp="1"/>
          </p:cNvSpPr>
          <p:nvPr>
            <p:ph type="body" sz="quarter" idx="14"/>
          </p:nvPr>
        </p:nvSpPr>
        <p:spPr>
          <a:xfrm>
            <a:off x="7658423" y="1269054"/>
            <a:ext cx="3684336" cy="4322853"/>
          </a:xfrm>
          <a:prstGeom prst="rect">
            <a:avLst/>
          </a:prstGeom>
          <a:solidFill>
            <a:schemeClr val="bg1"/>
          </a:solidFill>
          <a:effectLst>
            <a:outerShdw blurRad="778002" sx="103000" sy="103000" algn="ctr" rotWithShape="0">
              <a:schemeClr val="tx1">
                <a:alpha val="49000"/>
              </a:schemeClr>
            </a:outerShdw>
          </a:effectLst>
        </p:spPr>
        <p:txBody>
          <a:bodyPr/>
          <a:lstStyle>
            <a:lvl1pPr marL="0" indent="0">
              <a:buNone/>
              <a:defRPr>
                <a:solidFill>
                  <a:schemeClr val="bg1"/>
                </a:solidFill>
              </a:defRPr>
            </a:lvl1pPr>
          </a:lstStyle>
          <a:p>
            <a:pPr lvl="0"/>
            <a:endParaRPr lang="en-AU"/>
          </a:p>
        </p:txBody>
      </p:sp>
      <p:sp>
        <p:nvSpPr>
          <p:cNvPr id="10" name="Text Placeholder 8">
            <a:extLst>
              <a:ext uri="{FF2B5EF4-FFF2-40B4-BE49-F238E27FC236}">
                <a16:creationId xmlns:a16="http://schemas.microsoft.com/office/drawing/2014/main" id="{A4BEB9D8-BAB4-478D-A19B-2D7891F9571D}"/>
              </a:ext>
            </a:extLst>
          </p:cNvPr>
          <p:cNvSpPr>
            <a:spLocks noGrp="1"/>
          </p:cNvSpPr>
          <p:nvPr>
            <p:ph type="body" sz="quarter" idx="11" hasCustomPrompt="1"/>
          </p:nvPr>
        </p:nvSpPr>
        <p:spPr>
          <a:xfrm>
            <a:off x="7916791" y="1521245"/>
            <a:ext cx="3202059" cy="617733"/>
          </a:xfrm>
          <a:prstGeom prst="rect">
            <a:avLst/>
          </a:prstGeom>
        </p:spPr>
        <p:txBody>
          <a:bodyPr/>
          <a:lstStyle>
            <a:lvl1pPr marL="0" indent="0">
              <a:buNone/>
              <a:defRPr sz="4000" b="1">
                <a:solidFill>
                  <a:srgbClr val="0067B1"/>
                </a:solidFill>
                <a:latin typeface="Avenir LT Std" panose="020B0503020203020204"/>
              </a:defRPr>
            </a:lvl1pPr>
          </a:lstStyle>
          <a:p>
            <a:pPr lvl="0"/>
            <a:r>
              <a:rPr lang="en-AU"/>
              <a:t>Heading</a:t>
            </a:r>
          </a:p>
        </p:txBody>
      </p:sp>
      <p:sp>
        <p:nvSpPr>
          <p:cNvPr id="11" name="Text Placeholder 10">
            <a:extLst>
              <a:ext uri="{FF2B5EF4-FFF2-40B4-BE49-F238E27FC236}">
                <a16:creationId xmlns:a16="http://schemas.microsoft.com/office/drawing/2014/main" id="{7F68C18E-BE0D-4FEA-9CBC-08D987115B31}"/>
              </a:ext>
            </a:extLst>
          </p:cNvPr>
          <p:cNvSpPr>
            <a:spLocks noGrp="1"/>
          </p:cNvSpPr>
          <p:nvPr>
            <p:ph type="body" sz="quarter" idx="12" hasCustomPrompt="1"/>
          </p:nvPr>
        </p:nvSpPr>
        <p:spPr>
          <a:xfrm>
            <a:off x="7916791" y="2138978"/>
            <a:ext cx="3202059" cy="3197777"/>
          </a:xfrm>
          <a:prstGeom prst="rect">
            <a:avLst/>
          </a:prstGeom>
        </p:spPr>
        <p:txBody>
          <a:bodyPr/>
          <a:lstStyle>
            <a:lvl1pPr marL="171450" indent="-171450">
              <a:lnSpc>
                <a:spcPct val="100000"/>
              </a:lnSpc>
              <a:spcBef>
                <a:spcPts val="0"/>
              </a:spcBef>
              <a:buFont typeface="Arial" panose="020B0604020202020204" pitchFamily="34" charset="0"/>
              <a:buChar char="•"/>
              <a:defRPr sz="1200">
                <a:latin typeface="Avenir LT Std" panose="020B0503020203020204"/>
              </a:defRPr>
            </a:lvl1pPr>
            <a:lvl2pPr>
              <a:lnSpc>
                <a:spcPct val="100000"/>
              </a:lnSpc>
              <a:spcBef>
                <a:spcPts val="0"/>
              </a:spcBef>
              <a:defRPr sz="1200">
                <a:latin typeface="Avenir LT Std" panose="020B0503020203020204"/>
              </a:defRPr>
            </a:lvl2pPr>
            <a:lvl3pPr>
              <a:lnSpc>
                <a:spcPct val="100000"/>
              </a:lnSpc>
              <a:spcBef>
                <a:spcPts val="0"/>
              </a:spcBef>
              <a:defRPr sz="1200">
                <a:latin typeface="Avenir LT Std" panose="020B0503020203020204"/>
              </a:defRPr>
            </a:lvl3pPr>
            <a:lvl4pPr>
              <a:lnSpc>
                <a:spcPct val="100000"/>
              </a:lnSpc>
              <a:spcBef>
                <a:spcPts val="0"/>
              </a:spcBef>
              <a:defRPr sz="1200">
                <a:latin typeface="Avenir LT Std" panose="020B0503020203020204"/>
              </a:defRPr>
            </a:lvl4pPr>
            <a:lvl5pPr>
              <a:lnSpc>
                <a:spcPct val="100000"/>
              </a:lnSpc>
              <a:spcBef>
                <a:spcPts val="0"/>
              </a:spcBef>
              <a:defRPr sz="1200">
                <a:latin typeface="Avenir LT Std" panose="020B0503020203020204"/>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07770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DC5E3-2654-4335-9241-7E07EB8F535F}"/>
              </a:ext>
            </a:extLst>
          </p:cNvPr>
          <p:cNvSpPr/>
          <p:nvPr userDrawn="1"/>
        </p:nvSpPr>
        <p:spPr>
          <a:xfrm>
            <a:off x="0" y="0"/>
            <a:ext cx="5021656" cy="685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icture Placeholder 6">
            <a:extLst>
              <a:ext uri="{FF2B5EF4-FFF2-40B4-BE49-F238E27FC236}">
                <a16:creationId xmlns:a16="http://schemas.microsoft.com/office/drawing/2014/main" id="{F75FA460-626C-4CA8-A5B8-E731BA82A015}"/>
              </a:ext>
            </a:extLst>
          </p:cNvPr>
          <p:cNvSpPr>
            <a:spLocks noGrp="1"/>
          </p:cNvSpPr>
          <p:nvPr>
            <p:ph type="pic" sz="quarter" idx="10"/>
          </p:nvPr>
        </p:nvSpPr>
        <p:spPr>
          <a:xfrm>
            <a:off x="5021656" y="0"/>
            <a:ext cx="7170343" cy="6858000"/>
          </a:xfrm>
          <a:prstGeom prst="rect">
            <a:avLst/>
          </a:prstGeom>
        </p:spPr>
        <p:txBody>
          <a:bodyPr/>
          <a:lstStyle>
            <a:lvl1pPr marL="0" indent="0">
              <a:buNone/>
              <a:defRPr/>
            </a:lvl1pPr>
          </a:lstStyle>
          <a:p>
            <a:endParaRPr lang="en-AU"/>
          </a:p>
        </p:txBody>
      </p:sp>
      <p:sp>
        <p:nvSpPr>
          <p:cNvPr id="9" name="Text Placeholder 8">
            <a:extLst>
              <a:ext uri="{FF2B5EF4-FFF2-40B4-BE49-F238E27FC236}">
                <a16:creationId xmlns:a16="http://schemas.microsoft.com/office/drawing/2014/main" id="{9C821F40-0EFA-4385-B4AA-15DE6200B621}"/>
              </a:ext>
            </a:extLst>
          </p:cNvPr>
          <p:cNvSpPr>
            <a:spLocks noGrp="1"/>
          </p:cNvSpPr>
          <p:nvPr>
            <p:ph type="body" sz="quarter" idx="11" hasCustomPrompt="1"/>
          </p:nvPr>
        </p:nvSpPr>
        <p:spPr>
          <a:xfrm>
            <a:off x="767885" y="1387142"/>
            <a:ext cx="3365965" cy="617733"/>
          </a:xfrm>
          <a:prstGeom prst="rect">
            <a:avLst/>
          </a:prstGeom>
        </p:spPr>
        <p:txBody>
          <a:bodyPr/>
          <a:lstStyle>
            <a:lvl1pPr marL="0" indent="0">
              <a:buNone/>
              <a:defRPr sz="4000" b="1">
                <a:solidFill>
                  <a:srgbClr val="FFD200"/>
                </a:solidFill>
                <a:latin typeface="Avenir LT Std" panose="020B0503020203020204"/>
              </a:defRPr>
            </a:lvl1pPr>
          </a:lstStyle>
          <a:p>
            <a:pPr lvl="0"/>
            <a:r>
              <a:rPr lang="en-AU"/>
              <a:t>Heading</a:t>
            </a:r>
          </a:p>
        </p:txBody>
      </p:sp>
      <p:sp>
        <p:nvSpPr>
          <p:cNvPr id="10" name="Text Placeholder 10">
            <a:extLst>
              <a:ext uri="{FF2B5EF4-FFF2-40B4-BE49-F238E27FC236}">
                <a16:creationId xmlns:a16="http://schemas.microsoft.com/office/drawing/2014/main" id="{72ECB865-91A5-477B-8852-63C373ADA3B6}"/>
              </a:ext>
            </a:extLst>
          </p:cNvPr>
          <p:cNvSpPr>
            <a:spLocks noGrp="1"/>
          </p:cNvSpPr>
          <p:nvPr>
            <p:ph type="body" sz="quarter" idx="12" hasCustomPrompt="1"/>
          </p:nvPr>
        </p:nvSpPr>
        <p:spPr>
          <a:xfrm>
            <a:off x="767885" y="2004875"/>
            <a:ext cx="3365965" cy="3197777"/>
          </a:xfrm>
          <a:prstGeom prst="rect">
            <a:avLst/>
          </a:prstGeom>
        </p:spPr>
        <p:txBody>
          <a:bodyPr/>
          <a:lstStyle>
            <a:lvl1pPr marL="171450" indent="-171450">
              <a:lnSpc>
                <a:spcPct val="100000"/>
              </a:lnSpc>
              <a:spcBef>
                <a:spcPts val="0"/>
              </a:spcBef>
              <a:buFont typeface="Arial" panose="020B0604020202020204" pitchFamily="34" charset="0"/>
              <a:buChar char="•"/>
              <a:defRPr sz="1200">
                <a:solidFill>
                  <a:schemeClr val="bg1"/>
                </a:solidFill>
                <a:latin typeface="Avenir LT Std" panose="020B0503020203020204"/>
              </a:defRPr>
            </a:lvl1pPr>
            <a:lvl2pPr>
              <a:lnSpc>
                <a:spcPct val="100000"/>
              </a:lnSpc>
              <a:spcBef>
                <a:spcPts val="0"/>
              </a:spcBef>
              <a:defRPr sz="1200">
                <a:solidFill>
                  <a:schemeClr val="bg1"/>
                </a:solidFill>
                <a:latin typeface="Avenir LT Std" panose="020B0503020203020204"/>
              </a:defRPr>
            </a:lvl2pPr>
            <a:lvl3pPr>
              <a:lnSpc>
                <a:spcPct val="100000"/>
              </a:lnSpc>
              <a:spcBef>
                <a:spcPts val="0"/>
              </a:spcBef>
              <a:defRPr sz="1200">
                <a:solidFill>
                  <a:schemeClr val="bg1"/>
                </a:solidFill>
                <a:latin typeface="Avenir LT Std" panose="020B0503020203020204"/>
              </a:defRPr>
            </a:lvl3pPr>
            <a:lvl4pPr>
              <a:lnSpc>
                <a:spcPct val="100000"/>
              </a:lnSpc>
              <a:spcBef>
                <a:spcPts val="0"/>
              </a:spcBef>
              <a:defRPr sz="1200">
                <a:solidFill>
                  <a:schemeClr val="bg1"/>
                </a:solidFill>
                <a:latin typeface="Avenir LT Std" panose="020B0503020203020204"/>
              </a:defRPr>
            </a:lvl4pPr>
            <a:lvl5pPr>
              <a:lnSpc>
                <a:spcPct val="100000"/>
              </a:lnSpc>
              <a:spcBef>
                <a:spcPts val="0"/>
              </a:spcBef>
              <a:defRPr sz="1200">
                <a:solidFill>
                  <a:schemeClr val="bg1"/>
                </a:solidFill>
                <a:latin typeface="Avenir LT Std" panose="020B0503020203020204"/>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31645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llow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DC5E3-2654-4335-9241-7E07EB8F535F}"/>
              </a:ext>
            </a:extLst>
          </p:cNvPr>
          <p:cNvSpPr/>
          <p:nvPr userDrawn="1"/>
        </p:nvSpPr>
        <p:spPr>
          <a:xfrm>
            <a:off x="0" y="0"/>
            <a:ext cx="5021656" cy="685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Picture Placeholder 6">
            <a:extLst>
              <a:ext uri="{FF2B5EF4-FFF2-40B4-BE49-F238E27FC236}">
                <a16:creationId xmlns:a16="http://schemas.microsoft.com/office/drawing/2014/main" id="{460D038A-4CA9-4A8D-97EE-E82F3282E0EC}"/>
              </a:ext>
            </a:extLst>
          </p:cNvPr>
          <p:cNvSpPr>
            <a:spLocks noGrp="1"/>
          </p:cNvSpPr>
          <p:nvPr>
            <p:ph type="pic" sz="quarter" idx="10"/>
          </p:nvPr>
        </p:nvSpPr>
        <p:spPr>
          <a:xfrm>
            <a:off x="5021656" y="0"/>
            <a:ext cx="7170343" cy="6858000"/>
          </a:xfrm>
          <a:prstGeom prst="rect">
            <a:avLst/>
          </a:prstGeom>
        </p:spPr>
        <p:txBody>
          <a:bodyPr/>
          <a:lstStyle>
            <a:lvl1pPr marL="0" indent="0">
              <a:buNone/>
              <a:defRPr/>
            </a:lvl1pPr>
          </a:lstStyle>
          <a:p>
            <a:endParaRPr lang="en-AU"/>
          </a:p>
        </p:txBody>
      </p:sp>
      <p:sp>
        <p:nvSpPr>
          <p:cNvPr id="7" name="Text Placeholder 8">
            <a:extLst>
              <a:ext uri="{FF2B5EF4-FFF2-40B4-BE49-F238E27FC236}">
                <a16:creationId xmlns:a16="http://schemas.microsoft.com/office/drawing/2014/main" id="{E4779546-E3AA-4C93-9D0D-3E618389CC9A}"/>
              </a:ext>
            </a:extLst>
          </p:cNvPr>
          <p:cNvSpPr>
            <a:spLocks noGrp="1"/>
          </p:cNvSpPr>
          <p:nvPr>
            <p:ph type="body" sz="quarter" idx="11" hasCustomPrompt="1"/>
          </p:nvPr>
        </p:nvSpPr>
        <p:spPr>
          <a:xfrm>
            <a:off x="767885" y="1387142"/>
            <a:ext cx="3365965" cy="617733"/>
          </a:xfrm>
          <a:prstGeom prst="rect">
            <a:avLst/>
          </a:prstGeom>
        </p:spPr>
        <p:txBody>
          <a:bodyPr/>
          <a:lstStyle>
            <a:lvl1pPr marL="0" indent="0">
              <a:buNone/>
              <a:defRPr sz="4000" b="1">
                <a:solidFill>
                  <a:srgbClr val="0067B1"/>
                </a:solidFill>
                <a:latin typeface="Avenir LT Std" panose="020B0503020203020204"/>
              </a:defRPr>
            </a:lvl1pPr>
          </a:lstStyle>
          <a:p>
            <a:pPr lvl="0"/>
            <a:r>
              <a:rPr lang="en-AU"/>
              <a:t>Heading</a:t>
            </a:r>
          </a:p>
        </p:txBody>
      </p:sp>
      <p:sp>
        <p:nvSpPr>
          <p:cNvPr id="10" name="Text Placeholder 10">
            <a:extLst>
              <a:ext uri="{FF2B5EF4-FFF2-40B4-BE49-F238E27FC236}">
                <a16:creationId xmlns:a16="http://schemas.microsoft.com/office/drawing/2014/main" id="{A41B9C29-5091-44B6-87C9-AF76725F973C}"/>
              </a:ext>
            </a:extLst>
          </p:cNvPr>
          <p:cNvSpPr>
            <a:spLocks noGrp="1"/>
          </p:cNvSpPr>
          <p:nvPr>
            <p:ph type="body" sz="quarter" idx="12" hasCustomPrompt="1"/>
          </p:nvPr>
        </p:nvSpPr>
        <p:spPr>
          <a:xfrm>
            <a:off x="767885" y="2004875"/>
            <a:ext cx="3365965" cy="3197777"/>
          </a:xfrm>
          <a:prstGeom prst="rect">
            <a:avLst/>
          </a:prstGeom>
        </p:spPr>
        <p:txBody>
          <a:bodyPr/>
          <a:lstStyle>
            <a:lvl1pPr marL="171450" indent="-171450">
              <a:lnSpc>
                <a:spcPct val="100000"/>
              </a:lnSpc>
              <a:spcBef>
                <a:spcPts val="0"/>
              </a:spcBef>
              <a:buFont typeface="Arial" panose="020B0604020202020204" pitchFamily="34" charset="0"/>
              <a:buChar char="•"/>
              <a:defRPr sz="1200">
                <a:solidFill>
                  <a:schemeClr val="tx1"/>
                </a:solidFill>
                <a:latin typeface="Avenir LT Std" panose="020B0503020203020204"/>
              </a:defRPr>
            </a:lvl1pPr>
            <a:lvl2pPr>
              <a:lnSpc>
                <a:spcPct val="100000"/>
              </a:lnSpc>
              <a:spcBef>
                <a:spcPts val="0"/>
              </a:spcBef>
              <a:defRPr sz="1200">
                <a:solidFill>
                  <a:schemeClr val="tx1"/>
                </a:solidFill>
                <a:latin typeface="Avenir LT Std" panose="020B0503020203020204"/>
              </a:defRPr>
            </a:lvl2pPr>
            <a:lvl3pPr>
              <a:lnSpc>
                <a:spcPct val="100000"/>
              </a:lnSpc>
              <a:spcBef>
                <a:spcPts val="0"/>
              </a:spcBef>
              <a:defRPr sz="1200">
                <a:solidFill>
                  <a:schemeClr val="tx1"/>
                </a:solidFill>
                <a:latin typeface="Avenir LT Std" panose="020B0503020203020204"/>
              </a:defRPr>
            </a:lvl3pPr>
            <a:lvl4pPr>
              <a:lnSpc>
                <a:spcPct val="100000"/>
              </a:lnSpc>
              <a:spcBef>
                <a:spcPts val="0"/>
              </a:spcBef>
              <a:defRPr sz="1200">
                <a:solidFill>
                  <a:schemeClr val="tx1"/>
                </a:solidFill>
                <a:latin typeface="Avenir LT Std" panose="020B0503020203020204"/>
              </a:defRPr>
            </a:lvl4pPr>
            <a:lvl5pPr>
              <a:lnSpc>
                <a:spcPct val="100000"/>
              </a:lnSpc>
              <a:spcBef>
                <a:spcPts val="0"/>
              </a:spcBef>
              <a:defRPr sz="1200">
                <a:solidFill>
                  <a:schemeClr val="tx1"/>
                </a:solidFill>
                <a:latin typeface="Avenir LT Std" panose="020B0503020203020204"/>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39000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left - image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43A89D-3CB6-4EB0-A3E2-C4124D5925F8}"/>
              </a:ext>
            </a:extLst>
          </p:cNvPr>
          <p:cNvSpPr>
            <a:spLocks noGrp="1"/>
          </p:cNvSpPr>
          <p:nvPr>
            <p:ph type="pic" sz="quarter" idx="10"/>
          </p:nvPr>
        </p:nvSpPr>
        <p:spPr>
          <a:xfrm>
            <a:off x="8410542" y="0"/>
            <a:ext cx="3781458" cy="6858000"/>
          </a:xfrm>
          <a:prstGeom prst="rect">
            <a:avLst/>
          </a:prstGeom>
        </p:spPr>
        <p:txBody>
          <a:bodyPr/>
          <a:lstStyle>
            <a:lvl1pPr marL="0" indent="0">
              <a:buNone/>
              <a:defRPr/>
            </a:lvl1pPr>
          </a:lstStyle>
          <a:p>
            <a:endParaRPr lang="en-AU"/>
          </a:p>
        </p:txBody>
      </p:sp>
      <p:sp>
        <p:nvSpPr>
          <p:cNvPr id="12" name="Text Placeholder 8">
            <a:extLst>
              <a:ext uri="{FF2B5EF4-FFF2-40B4-BE49-F238E27FC236}">
                <a16:creationId xmlns:a16="http://schemas.microsoft.com/office/drawing/2014/main" id="{8CC4BEA7-87FD-4611-981B-5B1CE77F32D8}"/>
              </a:ext>
            </a:extLst>
          </p:cNvPr>
          <p:cNvSpPr>
            <a:spLocks noGrp="1"/>
          </p:cNvSpPr>
          <p:nvPr>
            <p:ph type="body" sz="quarter" idx="13" hasCustomPrompt="1"/>
          </p:nvPr>
        </p:nvSpPr>
        <p:spPr>
          <a:xfrm>
            <a:off x="767885" y="1387142"/>
            <a:ext cx="6871165" cy="617733"/>
          </a:xfrm>
          <a:prstGeom prst="rect">
            <a:avLst/>
          </a:prstGeom>
        </p:spPr>
        <p:txBody>
          <a:bodyPr/>
          <a:lstStyle>
            <a:lvl1pPr marL="0" indent="0">
              <a:buNone/>
              <a:defRPr sz="4000" b="1">
                <a:solidFill>
                  <a:srgbClr val="0067B1"/>
                </a:solidFill>
                <a:latin typeface="Avenir LT Std" panose="020B0503020203020204"/>
              </a:defRPr>
            </a:lvl1pPr>
          </a:lstStyle>
          <a:p>
            <a:pPr lvl="0"/>
            <a:r>
              <a:rPr lang="en-AU"/>
              <a:t>Heading</a:t>
            </a:r>
          </a:p>
        </p:txBody>
      </p:sp>
      <p:sp>
        <p:nvSpPr>
          <p:cNvPr id="13" name="Text Placeholder 10">
            <a:extLst>
              <a:ext uri="{FF2B5EF4-FFF2-40B4-BE49-F238E27FC236}">
                <a16:creationId xmlns:a16="http://schemas.microsoft.com/office/drawing/2014/main" id="{4499F623-D82E-4647-A8A3-A9ADF8D754B5}"/>
              </a:ext>
            </a:extLst>
          </p:cNvPr>
          <p:cNvSpPr>
            <a:spLocks noGrp="1"/>
          </p:cNvSpPr>
          <p:nvPr>
            <p:ph type="body" sz="quarter" idx="14" hasCustomPrompt="1"/>
          </p:nvPr>
        </p:nvSpPr>
        <p:spPr>
          <a:xfrm>
            <a:off x="767885" y="2004875"/>
            <a:ext cx="6871165" cy="3197777"/>
          </a:xfrm>
          <a:prstGeom prst="rect">
            <a:avLst/>
          </a:prstGeom>
        </p:spPr>
        <p:txBody>
          <a:bodyPr/>
          <a:lstStyle>
            <a:lvl1pPr marL="171450" indent="-171450">
              <a:lnSpc>
                <a:spcPct val="100000"/>
              </a:lnSpc>
              <a:spcBef>
                <a:spcPts val="0"/>
              </a:spcBef>
              <a:buFont typeface="Arial" panose="020B0604020202020204" pitchFamily="34" charset="0"/>
              <a:buChar char="•"/>
              <a:defRPr sz="1200">
                <a:solidFill>
                  <a:schemeClr val="tx1"/>
                </a:solidFill>
                <a:latin typeface="Avenir LT Std" panose="020B0503020203020204"/>
              </a:defRPr>
            </a:lvl1pPr>
            <a:lvl2pPr>
              <a:lnSpc>
                <a:spcPct val="100000"/>
              </a:lnSpc>
              <a:spcBef>
                <a:spcPts val="0"/>
              </a:spcBef>
              <a:defRPr sz="1200">
                <a:solidFill>
                  <a:schemeClr val="tx1"/>
                </a:solidFill>
                <a:latin typeface="Avenir LT Std" panose="020B0503020203020204"/>
              </a:defRPr>
            </a:lvl2pPr>
            <a:lvl3pPr>
              <a:lnSpc>
                <a:spcPct val="100000"/>
              </a:lnSpc>
              <a:spcBef>
                <a:spcPts val="0"/>
              </a:spcBef>
              <a:defRPr sz="1200">
                <a:solidFill>
                  <a:schemeClr val="tx1"/>
                </a:solidFill>
                <a:latin typeface="Avenir LT Std" panose="020B0503020203020204"/>
              </a:defRPr>
            </a:lvl3pPr>
            <a:lvl4pPr>
              <a:lnSpc>
                <a:spcPct val="100000"/>
              </a:lnSpc>
              <a:spcBef>
                <a:spcPts val="0"/>
              </a:spcBef>
              <a:defRPr sz="1200">
                <a:solidFill>
                  <a:schemeClr val="tx1"/>
                </a:solidFill>
                <a:latin typeface="Avenir LT Std" panose="020B0503020203020204"/>
              </a:defRPr>
            </a:lvl4pPr>
            <a:lvl5pPr>
              <a:lnSpc>
                <a:spcPct val="100000"/>
              </a:lnSpc>
              <a:spcBef>
                <a:spcPts val="0"/>
              </a:spcBef>
              <a:defRPr sz="1200">
                <a:solidFill>
                  <a:schemeClr val="tx1"/>
                </a:solidFill>
                <a:latin typeface="Avenir LT Std" panose="020B0503020203020204"/>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07894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left - images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BDD70C5-7EC3-4FEF-97BB-34A5A389E90D}"/>
              </a:ext>
            </a:extLst>
          </p:cNvPr>
          <p:cNvSpPr>
            <a:spLocks noGrp="1"/>
          </p:cNvSpPr>
          <p:nvPr>
            <p:ph type="pic" sz="quarter" idx="10"/>
          </p:nvPr>
        </p:nvSpPr>
        <p:spPr>
          <a:xfrm>
            <a:off x="7924800" y="0"/>
            <a:ext cx="4267200" cy="3428999"/>
          </a:xfrm>
          <a:prstGeom prst="rect">
            <a:avLst/>
          </a:prstGeom>
        </p:spPr>
        <p:txBody>
          <a:bodyPr/>
          <a:lstStyle>
            <a:lvl1pPr marL="0" indent="0">
              <a:buNone/>
              <a:defRPr/>
            </a:lvl1pPr>
          </a:lstStyle>
          <a:p>
            <a:endParaRPr lang="en-AU"/>
          </a:p>
        </p:txBody>
      </p:sp>
      <p:sp>
        <p:nvSpPr>
          <p:cNvPr id="8" name="Picture Placeholder 6">
            <a:extLst>
              <a:ext uri="{FF2B5EF4-FFF2-40B4-BE49-F238E27FC236}">
                <a16:creationId xmlns:a16="http://schemas.microsoft.com/office/drawing/2014/main" id="{18B7337B-C160-41BD-B866-87C5792785A9}"/>
              </a:ext>
            </a:extLst>
          </p:cNvPr>
          <p:cNvSpPr>
            <a:spLocks noGrp="1"/>
          </p:cNvSpPr>
          <p:nvPr>
            <p:ph type="pic" sz="quarter" idx="11"/>
          </p:nvPr>
        </p:nvSpPr>
        <p:spPr>
          <a:xfrm>
            <a:off x="7924800" y="3428999"/>
            <a:ext cx="4267200" cy="3429001"/>
          </a:xfrm>
          <a:prstGeom prst="rect">
            <a:avLst/>
          </a:prstGeom>
        </p:spPr>
        <p:txBody>
          <a:bodyPr/>
          <a:lstStyle>
            <a:lvl1pPr marL="0" indent="0">
              <a:buNone/>
              <a:defRPr/>
            </a:lvl1pPr>
          </a:lstStyle>
          <a:p>
            <a:endParaRPr lang="en-AU"/>
          </a:p>
        </p:txBody>
      </p:sp>
      <p:sp>
        <p:nvSpPr>
          <p:cNvPr id="11" name="Text Placeholder 8">
            <a:extLst>
              <a:ext uri="{FF2B5EF4-FFF2-40B4-BE49-F238E27FC236}">
                <a16:creationId xmlns:a16="http://schemas.microsoft.com/office/drawing/2014/main" id="{02841A7B-BFEE-4E5F-9275-05BD793745BA}"/>
              </a:ext>
            </a:extLst>
          </p:cNvPr>
          <p:cNvSpPr>
            <a:spLocks noGrp="1"/>
          </p:cNvSpPr>
          <p:nvPr>
            <p:ph type="body" sz="quarter" idx="13" hasCustomPrompt="1"/>
          </p:nvPr>
        </p:nvSpPr>
        <p:spPr>
          <a:xfrm>
            <a:off x="767885" y="1387142"/>
            <a:ext cx="6515565" cy="617733"/>
          </a:xfrm>
          <a:prstGeom prst="rect">
            <a:avLst/>
          </a:prstGeom>
        </p:spPr>
        <p:txBody>
          <a:bodyPr/>
          <a:lstStyle>
            <a:lvl1pPr marL="0" indent="0">
              <a:buNone/>
              <a:defRPr sz="4000" b="1">
                <a:solidFill>
                  <a:srgbClr val="0067B1"/>
                </a:solidFill>
                <a:latin typeface="Avenir LT Std" panose="020B0503020203020204"/>
              </a:defRPr>
            </a:lvl1pPr>
          </a:lstStyle>
          <a:p>
            <a:pPr lvl="0"/>
            <a:r>
              <a:rPr lang="en-AU"/>
              <a:t>Heading</a:t>
            </a:r>
          </a:p>
        </p:txBody>
      </p:sp>
      <p:sp>
        <p:nvSpPr>
          <p:cNvPr id="12" name="Text Placeholder 10">
            <a:extLst>
              <a:ext uri="{FF2B5EF4-FFF2-40B4-BE49-F238E27FC236}">
                <a16:creationId xmlns:a16="http://schemas.microsoft.com/office/drawing/2014/main" id="{BE42C876-30DA-4B5F-9870-0B284B08C1DD}"/>
              </a:ext>
            </a:extLst>
          </p:cNvPr>
          <p:cNvSpPr>
            <a:spLocks noGrp="1"/>
          </p:cNvSpPr>
          <p:nvPr>
            <p:ph type="body" sz="quarter" idx="14" hasCustomPrompt="1"/>
          </p:nvPr>
        </p:nvSpPr>
        <p:spPr>
          <a:xfrm>
            <a:off x="767885" y="2004875"/>
            <a:ext cx="6515565" cy="3197777"/>
          </a:xfrm>
          <a:prstGeom prst="rect">
            <a:avLst/>
          </a:prstGeom>
        </p:spPr>
        <p:txBody>
          <a:bodyPr/>
          <a:lstStyle>
            <a:lvl1pPr marL="171450" indent="-171450">
              <a:lnSpc>
                <a:spcPct val="100000"/>
              </a:lnSpc>
              <a:spcBef>
                <a:spcPts val="0"/>
              </a:spcBef>
              <a:buFont typeface="Arial" panose="020B0604020202020204" pitchFamily="34" charset="0"/>
              <a:buChar char="•"/>
              <a:defRPr sz="1200">
                <a:solidFill>
                  <a:schemeClr val="tx1"/>
                </a:solidFill>
                <a:latin typeface="Avenir LT Std" panose="020B0503020203020204"/>
              </a:defRPr>
            </a:lvl1pPr>
            <a:lvl2pPr>
              <a:lnSpc>
                <a:spcPct val="100000"/>
              </a:lnSpc>
              <a:spcBef>
                <a:spcPts val="0"/>
              </a:spcBef>
              <a:defRPr sz="1200">
                <a:solidFill>
                  <a:schemeClr val="tx1"/>
                </a:solidFill>
                <a:latin typeface="Avenir LT Std" panose="020B0503020203020204"/>
              </a:defRPr>
            </a:lvl2pPr>
            <a:lvl3pPr>
              <a:lnSpc>
                <a:spcPct val="100000"/>
              </a:lnSpc>
              <a:spcBef>
                <a:spcPts val="0"/>
              </a:spcBef>
              <a:defRPr sz="1200">
                <a:solidFill>
                  <a:schemeClr val="tx1"/>
                </a:solidFill>
                <a:latin typeface="Avenir LT Std" panose="020B0503020203020204"/>
              </a:defRPr>
            </a:lvl3pPr>
            <a:lvl4pPr>
              <a:lnSpc>
                <a:spcPct val="100000"/>
              </a:lnSpc>
              <a:spcBef>
                <a:spcPts val="0"/>
              </a:spcBef>
              <a:defRPr sz="1200">
                <a:solidFill>
                  <a:schemeClr val="tx1"/>
                </a:solidFill>
                <a:latin typeface="Avenir LT Std" panose="020B0503020203020204"/>
              </a:defRPr>
            </a:lvl4pPr>
            <a:lvl5pPr>
              <a:lnSpc>
                <a:spcPct val="100000"/>
              </a:lnSpc>
              <a:spcBef>
                <a:spcPts val="0"/>
              </a:spcBef>
              <a:defRPr sz="1200">
                <a:solidFill>
                  <a:schemeClr val="tx1"/>
                </a:solidFill>
                <a:latin typeface="Avenir LT Std" panose="020B0503020203020204"/>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48579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s and Tables - Yellow">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A6B3EB1F-3ED1-4CBB-8601-B3FE77D4D5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10746B5-4E07-4483-B274-29056E2005A0}"/>
              </a:ext>
            </a:extLst>
          </p:cNvPr>
          <p:cNvSpPr>
            <a:spLocks noGrp="1"/>
          </p:cNvSpPr>
          <p:nvPr>
            <p:ph type="body" sz="quarter" idx="10" hasCustomPrompt="1"/>
          </p:nvPr>
        </p:nvSpPr>
        <p:spPr>
          <a:xfrm>
            <a:off x="760664" y="473302"/>
            <a:ext cx="10506050" cy="710519"/>
          </a:xfrm>
          <a:prstGeom prst="rect">
            <a:avLst/>
          </a:prstGeom>
        </p:spPr>
        <p:txBody>
          <a:bodyPr/>
          <a:lstStyle>
            <a:lvl1pPr marL="0" indent="0" algn="l" defTabSz="914400" rtl="0" eaLnBrk="1" latinLnBrk="0" hangingPunct="1">
              <a:buNone/>
              <a:defRPr lang="en-US" sz="4000" b="1" kern="1200" dirty="0" smtClean="0">
                <a:solidFill>
                  <a:srgbClr val="006BB6"/>
                </a:solidFill>
                <a:effectLst/>
                <a:latin typeface="Avenir LT Std" panose="020B0503020203020204" pitchFamily="34" charset="0"/>
                <a:ea typeface="+mn-ea"/>
                <a:cs typeface="+mn-cs"/>
              </a:defRPr>
            </a:lvl1pPr>
          </a:lstStyle>
          <a:p>
            <a:pPr lvl="0"/>
            <a:r>
              <a:rPr lang="en-US"/>
              <a:t>Heading</a:t>
            </a:r>
          </a:p>
        </p:txBody>
      </p:sp>
    </p:spTree>
    <p:extLst>
      <p:ext uri="{BB962C8B-B14F-4D97-AF65-F5344CB8AC3E}">
        <p14:creationId xmlns:p14="http://schemas.microsoft.com/office/powerpoint/2010/main" val="1111262619"/>
      </p:ext>
    </p:extLst>
  </p:cSld>
  <p:clrMapOvr>
    <a:masterClrMapping/>
  </p:clrMapOvr>
  <p:extLst>
    <p:ext uri="{DCECCB84-F9BA-43D5-87BE-67443E8EF086}">
      <p15:sldGuideLst xmlns:p15="http://schemas.microsoft.com/office/powerpoint/2012/main">
        <p15:guide id="1" orient="horz" pos="890">
          <p15:clr>
            <a:srgbClr val="FBAE40"/>
          </p15:clr>
        </p15:guide>
        <p15:guide id="2" pos="71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s and Tables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DC5E3-2654-4335-9241-7E07EB8F535F}"/>
              </a:ext>
            </a:extLst>
          </p:cNvPr>
          <p:cNvSpPr/>
          <p:nvPr userDrawn="1"/>
        </p:nvSpPr>
        <p:spPr>
          <a:xfrm>
            <a:off x="0" y="0"/>
            <a:ext cx="12192000" cy="685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8">
            <a:extLst>
              <a:ext uri="{FF2B5EF4-FFF2-40B4-BE49-F238E27FC236}">
                <a16:creationId xmlns:a16="http://schemas.microsoft.com/office/drawing/2014/main" id="{9C821F40-0EFA-4385-B4AA-15DE6200B621}"/>
              </a:ext>
            </a:extLst>
          </p:cNvPr>
          <p:cNvSpPr>
            <a:spLocks noGrp="1"/>
          </p:cNvSpPr>
          <p:nvPr>
            <p:ph type="body" sz="quarter" idx="11" hasCustomPrompt="1"/>
          </p:nvPr>
        </p:nvSpPr>
        <p:spPr>
          <a:xfrm>
            <a:off x="760664" y="473302"/>
            <a:ext cx="10506050" cy="710519"/>
          </a:xfrm>
          <a:prstGeom prst="rect">
            <a:avLst/>
          </a:prstGeom>
        </p:spPr>
        <p:txBody>
          <a:bodyPr/>
          <a:lstStyle>
            <a:lvl1pPr marL="0" indent="0">
              <a:buNone/>
              <a:defRPr sz="4000" b="1">
                <a:solidFill>
                  <a:srgbClr val="FFD200"/>
                </a:solidFill>
                <a:latin typeface="Avenir LT Std" panose="020B0503020203020204"/>
              </a:defRPr>
            </a:lvl1pPr>
          </a:lstStyle>
          <a:p>
            <a:pPr lvl="0"/>
            <a:r>
              <a:rPr lang="en-AU"/>
              <a:t>Heading</a:t>
            </a:r>
          </a:p>
        </p:txBody>
      </p:sp>
    </p:spTree>
    <p:extLst>
      <p:ext uri="{BB962C8B-B14F-4D97-AF65-F5344CB8AC3E}">
        <p14:creationId xmlns:p14="http://schemas.microsoft.com/office/powerpoint/2010/main" val="2255374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and Tables -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0746B5-4E07-4483-B274-29056E2005A0}"/>
              </a:ext>
            </a:extLst>
          </p:cNvPr>
          <p:cNvSpPr>
            <a:spLocks noGrp="1"/>
          </p:cNvSpPr>
          <p:nvPr>
            <p:ph type="body" sz="quarter" idx="10" hasCustomPrompt="1"/>
          </p:nvPr>
        </p:nvSpPr>
        <p:spPr>
          <a:xfrm>
            <a:off x="760664" y="473302"/>
            <a:ext cx="10506050" cy="710519"/>
          </a:xfrm>
          <a:prstGeom prst="rect">
            <a:avLst/>
          </a:prstGeom>
        </p:spPr>
        <p:txBody>
          <a:bodyPr/>
          <a:lstStyle>
            <a:lvl1pPr marL="0" indent="0" algn="l" defTabSz="914400" rtl="0" eaLnBrk="1" latinLnBrk="0" hangingPunct="1">
              <a:buNone/>
              <a:defRPr lang="en-US" sz="4000" b="1" kern="1200" dirty="0" smtClean="0">
                <a:solidFill>
                  <a:srgbClr val="006BB6"/>
                </a:solidFill>
                <a:effectLst/>
                <a:latin typeface="Avenir LT Std" panose="020B0503020203020204" pitchFamily="34" charset="0"/>
                <a:ea typeface="+mn-ea"/>
                <a:cs typeface="+mn-cs"/>
              </a:defRPr>
            </a:lvl1pPr>
          </a:lstStyle>
          <a:p>
            <a:pPr lvl="0"/>
            <a:r>
              <a:rPr lang="en-US"/>
              <a:t>Heading</a:t>
            </a:r>
          </a:p>
        </p:txBody>
      </p:sp>
    </p:spTree>
    <p:extLst>
      <p:ext uri="{BB962C8B-B14F-4D97-AF65-F5344CB8AC3E}">
        <p14:creationId xmlns:p14="http://schemas.microsoft.com/office/powerpoint/2010/main" val="1361469538"/>
      </p:ext>
    </p:extLst>
  </p:cSld>
  <p:clrMapOvr>
    <a:masterClrMapping/>
  </p:clrMapOvr>
  <p:extLst>
    <p:ext uri="{DCECCB84-F9BA-43D5-87BE-67443E8EF086}">
      <p15:sldGuideLst xmlns:p15="http://schemas.microsoft.com/office/powerpoint/2012/main">
        <p15:guide id="1" orient="horz" pos="890">
          <p15:clr>
            <a:srgbClr val="FBAE40"/>
          </p15:clr>
        </p15:guide>
        <p15:guide id="2" pos="71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5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bg1"/>
        </a:solidFill>
        <a:effectLst/>
      </p:bgPr>
    </p:bg>
    <p:spTree>
      <p:nvGrpSpPr>
        <p:cNvPr id="1" name=""/>
        <p:cNvGrpSpPr/>
        <p:nvPr/>
      </p:nvGrpSpPr>
      <p:grpSpPr>
        <a:xfrm>
          <a:off x="0" y="0"/>
          <a:ext cx="0" cy="0"/>
          <a:chOff x="0" y="0"/>
          <a:chExt cx="0" cy="0"/>
        </a:xfrm>
      </p:grpSpPr>
      <p:pic>
        <p:nvPicPr>
          <p:cNvPr id="9" name="Picture 8" descr="A park with trees and buildings in the background&#10;&#10;Description automatically generated with medium confidence">
            <a:extLst>
              <a:ext uri="{FF2B5EF4-FFF2-40B4-BE49-F238E27FC236}">
                <a16:creationId xmlns:a16="http://schemas.microsoft.com/office/drawing/2014/main" id="{43AF0523-CBD3-47EE-8011-2C180990C18E}"/>
              </a:ext>
            </a:extLst>
          </p:cNvPr>
          <p:cNvPicPr>
            <a:picLocks noChangeAspect="1"/>
          </p:cNvPicPr>
          <p:nvPr userDrawn="1"/>
        </p:nvPicPr>
        <p:blipFill rotWithShape="1">
          <a:blip r:embed="rId2"/>
          <a:srcRect t="4679" b="4679"/>
          <a:stretch/>
        </p:blipFill>
        <p:spPr>
          <a:xfrm>
            <a:off x="1" y="0"/>
            <a:ext cx="12192000" cy="6858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27FD59EF-20B4-4D81-9319-61D526B2AFFE}"/>
              </a:ext>
            </a:extLst>
          </p:cNvPr>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0" y="0"/>
            <a:ext cx="9595556" cy="5397500"/>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C4FEA31-16B9-4C93-B5A0-FE03CC22A101}"/>
              </a:ext>
            </a:extLst>
          </p:cNvPr>
          <p:cNvPicPr>
            <a:picLocks noChangeAspect="1"/>
          </p:cNvPicPr>
          <p:nvPr userDrawn="1"/>
        </p:nvPicPr>
        <p:blipFill rotWithShape="1">
          <a:blip r:embed="rId3">
            <a:alphaModFix amt="80000"/>
            <a:extLst>
              <a:ext uri="{28A0092B-C50C-407E-A947-70E740481C1C}">
                <a14:useLocalDpi xmlns:a14="http://schemas.microsoft.com/office/drawing/2010/main" val="0"/>
              </a:ext>
            </a:extLst>
          </a:blip>
          <a:srcRect t="13529" r="55651" b="39548"/>
          <a:stretch/>
        </p:blipFill>
        <p:spPr>
          <a:xfrm rot="10800000">
            <a:off x="7940840" y="4325352"/>
            <a:ext cx="4255511" cy="2532647"/>
          </a:xfrm>
          <a:prstGeom prst="rect">
            <a:avLst/>
          </a:prstGeom>
        </p:spPr>
      </p:pic>
      <p:pic>
        <p:nvPicPr>
          <p:cNvPr id="7" name="Picture 6" descr="Text&#10;&#10;Description automatically generated">
            <a:extLst>
              <a:ext uri="{FF2B5EF4-FFF2-40B4-BE49-F238E27FC236}">
                <a16:creationId xmlns:a16="http://schemas.microsoft.com/office/drawing/2014/main" id="{2A5DD21E-1821-4C0E-A40F-53706FD9E8C1}"/>
              </a:ext>
            </a:extLst>
          </p:cNvPr>
          <p:cNvPicPr>
            <a:picLocks noChangeAspect="1"/>
          </p:cNvPicPr>
          <p:nvPr userDrawn="1"/>
        </p:nvPicPr>
        <p:blipFill>
          <a:blip r:embed="rId4"/>
          <a:stretch>
            <a:fillRect/>
          </a:stretch>
        </p:blipFill>
        <p:spPr>
          <a:xfrm>
            <a:off x="456858" y="5597611"/>
            <a:ext cx="3678716" cy="798212"/>
          </a:xfrm>
          <a:prstGeom prst="rect">
            <a:avLst/>
          </a:prstGeom>
          <a:effectLst>
            <a:outerShdw blurRad="254000" sx="102000" sy="102000" algn="ctr" rotWithShape="0">
              <a:prstClr val="black">
                <a:alpha val="75000"/>
              </a:prstClr>
            </a:outerShdw>
          </a:effectLst>
        </p:spPr>
      </p:pic>
      <p:pic>
        <p:nvPicPr>
          <p:cNvPr id="8" name="Picture 7">
            <a:extLst>
              <a:ext uri="{FF2B5EF4-FFF2-40B4-BE49-F238E27FC236}">
                <a16:creationId xmlns:a16="http://schemas.microsoft.com/office/drawing/2014/main" id="{2F52E5E0-D46A-4FCA-A3E2-E668C46DEC55}"/>
              </a:ext>
            </a:extLst>
          </p:cNvPr>
          <p:cNvPicPr>
            <a:picLocks noChangeAspect="1"/>
          </p:cNvPicPr>
          <p:nvPr userDrawn="1"/>
        </p:nvPicPr>
        <p:blipFill>
          <a:blip r:embed="rId5"/>
          <a:stretch>
            <a:fillRect/>
          </a:stretch>
        </p:blipFill>
        <p:spPr>
          <a:xfrm>
            <a:off x="9599981" y="5226271"/>
            <a:ext cx="2135161" cy="1169552"/>
          </a:xfrm>
          <a:prstGeom prst="rect">
            <a:avLst/>
          </a:prstGeom>
          <a:effectLst>
            <a:outerShdw blurRad="254000" sx="102000" sy="102000" algn="ctr" rotWithShape="0">
              <a:prstClr val="black">
                <a:alpha val="75000"/>
              </a:prstClr>
            </a:outerShdw>
          </a:effectLst>
        </p:spPr>
      </p:pic>
      <p:sp>
        <p:nvSpPr>
          <p:cNvPr id="12" name="Title 11">
            <a:extLst>
              <a:ext uri="{FF2B5EF4-FFF2-40B4-BE49-F238E27FC236}">
                <a16:creationId xmlns:a16="http://schemas.microsoft.com/office/drawing/2014/main" id="{9DDFF9AA-3332-443A-8F05-1EFB0849990C}"/>
              </a:ext>
            </a:extLst>
          </p:cNvPr>
          <p:cNvSpPr>
            <a:spLocks noGrp="1"/>
          </p:cNvSpPr>
          <p:nvPr>
            <p:ph type="title" hasCustomPrompt="1"/>
          </p:nvPr>
        </p:nvSpPr>
        <p:spPr>
          <a:xfrm>
            <a:off x="711868" y="2685527"/>
            <a:ext cx="10515600" cy="1486945"/>
          </a:xfrm>
          <a:prstGeom prst="rect">
            <a:avLst/>
          </a:prstGeom>
        </p:spPr>
        <p:txBody>
          <a:bodyPr anchor="ctr" anchorCtr="0"/>
          <a:lstStyle>
            <a:lvl1pPr algn="ctr">
              <a:defRPr sz="7000" spc="0" baseline="0">
                <a:solidFill>
                  <a:schemeClr val="bg1"/>
                </a:solidFill>
                <a:effectLst>
                  <a:outerShdw blurRad="254000" sx="102000" sy="102000" algn="ctr" rotWithShape="0">
                    <a:prstClr val="black">
                      <a:alpha val="75000"/>
                    </a:prstClr>
                  </a:outerShdw>
                </a:effectLst>
                <a:latin typeface="Avenir LT Std 55 Roman" panose="020B0503020203020204"/>
              </a:defRPr>
            </a:lvl1pPr>
          </a:lstStyle>
          <a:p>
            <a:r>
              <a:rPr lang="en-US"/>
              <a:t>Title</a:t>
            </a:r>
            <a:endParaRPr lang="en-AU"/>
          </a:p>
        </p:txBody>
      </p:sp>
    </p:spTree>
    <p:extLst>
      <p:ext uri="{BB962C8B-B14F-4D97-AF65-F5344CB8AC3E}">
        <p14:creationId xmlns:p14="http://schemas.microsoft.com/office/powerpoint/2010/main" val="3835025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aphics and Tables -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0746B5-4E07-4483-B274-29056E2005A0}"/>
              </a:ext>
            </a:extLst>
          </p:cNvPr>
          <p:cNvSpPr>
            <a:spLocks noGrp="1"/>
          </p:cNvSpPr>
          <p:nvPr>
            <p:ph type="body" sz="quarter" idx="10" hasCustomPrompt="1"/>
          </p:nvPr>
        </p:nvSpPr>
        <p:spPr>
          <a:xfrm>
            <a:off x="760664" y="473302"/>
            <a:ext cx="10506050" cy="710519"/>
          </a:xfrm>
          <a:prstGeom prst="rect">
            <a:avLst/>
          </a:prstGeom>
        </p:spPr>
        <p:txBody>
          <a:bodyPr/>
          <a:lstStyle>
            <a:lvl1pPr marL="0" indent="0" algn="l" defTabSz="914400" rtl="0" eaLnBrk="1" latinLnBrk="0" hangingPunct="1">
              <a:buNone/>
              <a:defRPr lang="en-US" sz="4000" b="1" kern="1200" dirty="0" smtClean="0">
                <a:solidFill>
                  <a:srgbClr val="006BB6"/>
                </a:solidFill>
                <a:effectLst/>
                <a:latin typeface="Avenir LT Std" panose="020B0503020203020204" pitchFamily="34" charset="0"/>
                <a:ea typeface="+mn-ea"/>
                <a:cs typeface="+mn-cs"/>
              </a:defRPr>
            </a:lvl1pPr>
          </a:lstStyle>
          <a:p>
            <a:pPr lvl="0"/>
            <a:r>
              <a:rPr lang="en-US"/>
              <a:t>Heading</a:t>
            </a:r>
          </a:p>
        </p:txBody>
      </p:sp>
    </p:spTree>
    <p:extLst>
      <p:ext uri="{BB962C8B-B14F-4D97-AF65-F5344CB8AC3E}">
        <p14:creationId xmlns:p14="http://schemas.microsoft.com/office/powerpoint/2010/main" val="3660129936"/>
      </p:ext>
    </p:extLst>
  </p:cSld>
  <p:clrMapOvr>
    <a:masterClrMapping/>
  </p:clrMapOvr>
  <p:extLst>
    <p:ext uri="{DCECCB84-F9BA-43D5-87BE-67443E8EF086}">
      <p15:sldGuideLst xmlns:p15="http://schemas.microsoft.com/office/powerpoint/2012/main">
        <p15:guide id="1" orient="horz" pos="890">
          <p15:clr>
            <a:srgbClr val="FBAE40"/>
          </p15:clr>
        </p15:guide>
        <p15:guide id="2" pos="71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White box right">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28CFB678-6E05-40B2-9024-05534B407D30}"/>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endParaRPr lang="en-AU"/>
          </a:p>
        </p:txBody>
      </p:sp>
      <p:sp>
        <p:nvSpPr>
          <p:cNvPr id="14" name="Text Placeholder 7">
            <a:extLst>
              <a:ext uri="{FF2B5EF4-FFF2-40B4-BE49-F238E27FC236}">
                <a16:creationId xmlns:a16="http://schemas.microsoft.com/office/drawing/2014/main" id="{66DE978C-7123-4965-B472-DD597E5F08B6}"/>
              </a:ext>
            </a:extLst>
          </p:cNvPr>
          <p:cNvSpPr>
            <a:spLocks noGrp="1"/>
          </p:cNvSpPr>
          <p:nvPr>
            <p:ph type="body" sz="quarter" idx="14"/>
          </p:nvPr>
        </p:nvSpPr>
        <p:spPr>
          <a:xfrm>
            <a:off x="7658423" y="1269054"/>
            <a:ext cx="3684336" cy="4322853"/>
          </a:xfrm>
          <a:prstGeom prst="rect">
            <a:avLst/>
          </a:prstGeom>
          <a:solidFill>
            <a:schemeClr val="bg1"/>
          </a:solidFill>
          <a:effectLst>
            <a:outerShdw blurRad="778002" sx="103000" sy="103000" algn="ctr" rotWithShape="0">
              <a:schemeClr val="tx1">
                <a:alpha val="49000"/>
              </a:schemeClr>
            </a:outerShdw>
          </a:effectLst>
        </p:spPr>
        <p:txBody>
          <a:bodyPr/>
          <a:lstStyle>
            <a:lvl1pPr marL="0" indent="0">
              <a:buNone/>
              <a:defRPr>
                <a:solidFill>
                  <a:schemeClr val="bg1"/>
                </a:solidFill>
              </a:defRPr>
            </a:lvl1pPr>
          </a:lstStyle>
          <a:p>
            <a:pPr lvl="0"/>
            <a:endParaRPr lang="en-AU"/>
          </a:p>
        </p:txBody>
      </p:sp>
      <p:sp>
        <p:nvSpPr>
          <p:cNvPr id="10" name="Text Placeholder 8">
            <a:extLst>
              <a:ext uri="{FF2B5EF4-FFF2-40B4-BE49-F238E27FC236}">
                <a16:creationId xmlns:a16="http://schemas.microsoft.com/office/drawing/2014/main" id="{A4BEB9D8-BAB4-478D-A19B-2D7891F9571D}"/>
              </a:ext>
            </a:extLst>
          </p:cNvPr>
          <p:cNvSpPr>
            <a:spLocks noGrp="1"/>
          </p:cNvSpPr>
          <p:nvPr>
            <p:ph type="body" sz="quarter" idx="11" hasCustomPrompt="1"/>
          </p:nvPr>
        </p:nvSpPr>
        <p:spPr>
          <a:xfrm>
            <a:off x="7916791" y="1521245"/>
            <a:ext cx="3202059" cy="617733"/>
          </a:xfrm>
          <a:prstGeom prst="rect">
            <a:avLst/>
          </a:prstGeom>
        </p:spPr>
        <p:txBody>
          <a:bodyPr/>
          <a:lstStyle>
            <a:lvl1pPr marL="0" indent="0">
              <a:buNone/>
              <a:defRPr sz="4000" b="1">
                <a:solidFill>
                  <a:srgbClr val="0067B1"/>
                </a:solidFill>
                <a:latin typeface="Avenir LT Std" panose="020B0503020203020204"/>
              </a:defRPr>
            </a:lvl1pPr>
          </a:lstStyle>
          <a:p>
            <a:pPr lvl="0"/>
            <a:r>
              <a:rPr lang="en-AU"/>
              <a:t>Heading</a:t>
            </a:r>
          </a:p>
        </p:txBody>
      </p:sp>
      <p:sp>
        <p:nvSpPr>
          <p:cNvPr id="11" name="Text Placeholder 10">
            <a:extLst>
              <a:ext uri="{FF2B5EF4-FFF2-40B4-BE49-F238E27FC236}">
                <a16:creationId xmlns:a16="http://schemas.microsoft.com/office/drawing/2014/main" id="{7F68C18E-BE0D-4FEA-9CBC-08D987115B31}"/>
              </a:ext>
            </a:extLst>
          </p:cNvPr>
          <p:cNvSpPr>
            <a:spLocks noGrp="1"/>
          </p:cNvSpPr>
          <p:nvPr>
            <p:ph type="body" sz="quarter" idx="12" hasCustomPrompt="1"/>
          </p:nvPr>
        </p:nvSpPr>
        <p:spPr>
          <a:xfrm>
            <a:off x="7916791" y="2138978"/>
            <a:ext cx="3202059" cy="3197777"/>
          </a:xfrm>
          <a:prstGeom prst="rect">
            <a:avLst/>
          </a:prstGeom>
        </p:spPr>
        <p:txBody>
          <a:bodyPr/>
          <a:lstStyle>
            <a:lvl1pPr marL="171450" indent="-171450">
              <a:lnSpc>
                <a:spcPct val="100000"/>
              </a:lnSpc>
              <a:spcBef>
                <a:spcPts val="0"/>
              </a:spcBef>
              <a:buFont typeface="Arial" panose="020B0604020202020204" pitchFamily="34" charset="0"/>
              <a:buChar char="•"/>
              <a:defRPr sz="1200">
                <a:latin typeface="Avenir LT Std" panose="020B0503020203020204"/>
              </a:defRPr>
            </a:lvl1pPr>
            <a:lvl2pPr>
              <a:lnSpc>
                <a:spcPct val="100000"/>
              </a:lnSpc>
              <a:spcBef>
                <a:spcPts val="0"/>
              </a:spcBef>
              <a:defRPr sz="1200">
                <a:latin typeface="Avenir LT Std" panose="020B0503020203020204"/>
              </a:defRPr>
            </a:lvl2pPr>
            <a:lvl3pPr>
              <a:lnSpc>
                <a:spcPct val="100000"/>
              </a:lnSpc>
              <a:spcBef>
                <a:spcPts val="0"/>
              </a:spcBef>
              <a:defRPr sz="1200">
                <a:latin typeface="Avenir LT Std" panose="020B0503020203020204"/>
              </a:defRPr>
            </a:lvl3pPr>
            <a:lvl4pPr>
              <a:lnSpc>
                <a:spcPct val="100000"/>
              </a:lnSpc>
              <a:spcBef>
                <a:spcPts val="0"/>
              </a:spcBef>
              <a:defRPr sz="1200">
                <a:latin typeface="Avenir LT Std" panose="020B0503020203020204"/>
              </a:defRPr>
            </a:lvl4pPr>
            <a:lvl5pPr>
              <a:lnSpc>
                <a:spcPct val="100000"/>
              </a:lnSpc>
              <a:spcBef>
                <a:spcPts val="0"/>
              </a:spcBef>
              <a:defRPr sz="1200">
                <a:latin typeface="Avenir LT Std" panose="020B0503020203020204"/>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11518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51F39-0806-3587-6C19-6ABBF1250E4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9AC8168-22BB-AA78-A6F5-B806124F8F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158E707-4CDC-4777-6445-EA98CAD8587A}"/>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5" name="Footer Placeholder 4">
            <a:extLst>
              <a:ext uri="{FF2B5EF4-FFF2-40B4-BE49-F238E27FC236}">
                <a16:creationId xmlns:a16="http://schemas.microsoft.com/office/drawing/2014/main" id="{46ECF377-0441-B3BA-C4FB-730B9B5F3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163C6-3D0F-A6E6-6BDF-AC706A792C0E}"/>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3932276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A411-4356-DFCB-40AE-433903C123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4B4725A-286C-D539-CB77-D919A196838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C6C391-E71D-25BB-3EE3-437CB7EE9E88}"/>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5" name="Footer Placeholder 4">
            <a:extLst>
              <a:ext uri="{FF2B5EF4-FFF2-40B4-BE49-F238E27FC236}">
                <a16:creationId xmlns:a16="http://schemas.microsoft.com/office/drawing/2014/main" id="{8A937717-905A-E5B8-ADBD-1613A519D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7218D-B47B-BC44-828B-0CE8C60CC751}"/>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1910138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CB4ED-A719-F3D7-82A9-DCEBA7FB3EF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C37BFD6-5BB5-E215-BC1D-15DF40085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336882-7335-DCAA-1DC9-A5E2F6D08A12}"/>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5" name="Footer Placeholder 4">
            <a:extLst>
              <a:ext uri="{FF2B5EF4-FFF2-40B4-BE49-F238E27FC236}">
                <a16:creationId xmlns:a16="http://schemas.microsoft.com/office/drawing/2014/main" id="{541CB708-68DF-1542-8DA0-3CE5DC968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DD8EB-F98D-DC02-B327-899172DFDBF7}"/>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418085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9F36-9442-8202-FAB6-A514D0FB86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E6D6F15-7B80-64CE-363F-1CE9DC613B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25B3FE5-AE05-82BE-2D49-BDB01FEA808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A9E4A1B-66F4-82C3-0D81-0F9149ACADB2}"/>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6" name="Footer Placeholder 5">
            <a:extLst>
              <a:ext uri="{FF2B5EF4-FFF2-40B4-BE49-F238E27FC236}">
                <a16:creationId xmlns:a16="http://schemas.microsoft.com/office/drawing/2014/main" id="{3CC16546-C4AC-19BE-5A4A-0A96E1532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EF479-A70B-FB30-022A-9344FDE8E3DE}"/>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84855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1FAA-307D-FDA4-8791-8AC260C1B6B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B470B5B-AAF0-12C0-3763-FD58131F4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0CC1D2-C671-3295-5F5D-914BF728F9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5D4543A-C08C-122B-68DA-6EF17B52E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E704E8C-FAF6-BDE8-6888-DCA6CD22F0F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E3C69CF-6194-AD66-9BA9-64C483F43F28}"/>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8" name="Footer Placeholder 7">
            <a:extLst>
              <a:ext uri="{FF2B5EF4-FFF2-40B4-BE49-F238E27FC236}">
                <a16:creationId xmlns:a16="http://schemas.microsoft.com/office/drawing/2014/main" id="{C0BF3A8C-E321-6CD3-F439-54B237242D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CD883C-6979-ECFA-884E-885502BC6141}"/>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2448791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91B5-1A6A-0D06-DCE6-EE2861086A2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748F5F-B55C-242B-9F22-42436838A460}"/>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4" name="Footer Placeholder 3">
            <a:extLst>
              <a:ext uri="{FF2B5EF4-FFF2-40B4-BE49-F238E27FC236}">
                <a16:creationId xmlns:a16="http://schemas.microsoft.com/office/drawing/2014/main" id="{B3255FB7-8D3F-0593-84B1-DE31575885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C29FEF-95A8-C0FB-6EED-21889102B4A2}"/>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1752805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1FBE96-3B8E-B8B6-800F-A08F86E32EA9}"/>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3" name="Footer Placeholder 2">
            <a:extLst>
              <a:ext uri="{FF2B5EF4-FFF2-40B4-BE49-F238E27FC236}">
                <a16:creationId xmlns:a16="http://schemas.microsoft.com/office/drawing/2014/main" id="{0C55A22F-EAC2-CA06-8EBF-C6069E1208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6260A1-F6EE-AE9C-5239-F62C6A03704E}"/>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1713448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6398-9020-57A7-453B-A52A55D13D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4E369D8-D670-8D16-8D48-2DD543FE2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B2E1832-DC1C-D165-C1BC-B7C6801AE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F63E6D-404C-CD94-593C-94BD118E27A2}"/>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6" name="Footer Placeholder 5">
            <a:extLst>
              <a:ext uri="{FF2B5EF4-FFF2-40B4-BE49-F238E27FC236}">
                <a16:creationId xmlns:a16="http://schemas.microsoft.com/office/drawing/2014/main" id="{E3B27F75-39E1-3849-D253-77AEBD9A0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D5E0D-93B9-28B1-B9EA-AE885E42BA22}"/>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359811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sky, outdoor, water, scene&#10;&#10;Description automatically generated">
            <a:extLst>
              <a:ext uri="{FF2B5EF4-FFF2-40B4-BE49-F238E27FC236}">
                <a16:creationId xmlns:a16="http://schemas.microsoft.com/office/drawing/2014/main" id="{31475BC2-4012-4AB5-A665-705BB803F783}"/>
              </a:ext>
            </a:extLst>
          </p:cNvPr>
          <p:cNvPicPr>
            <a:picLocks noChangeAspect="1"/>
          </p:cNvPicPr>
          <p:nvPr userDrawn="1"/>
        </p:nvPicPr>
        <p:blipFill rotWithShape="1">
          <a:blip r:embed="rId2"/>
          <a:srcRect t="33012" b="26027"/>
          <a:stretch/>
        </p:blipFill>
        <p:spPr>
          <a:xfrm>
            <a:off x="0" y="0"/>
            <a:ext cx="12192000" cy="6858000"/>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F9666719-008E-4632-BD59-579F80882381}"/>
              </a:ext>
            </a:extLst>
          </p:cNvPr>
          <p:cNvPicPr>
            <a:picLocks noChangeAspect="1"/>
          </p:cNvPicPr>
          <p:nvPr userDrawn="1"/>
        </p:nvPicPr>
        <p:blipFill rotWithShape="1">
          <a:blip r:embed="rId3">
            <a:alphaModFix amt="80000"/>
            <a:extLst>
              <a:ext uri="{28A0092B-C50C-407E-A947-70E740481C1C}">
                <a14:useLocalDpi xmlns:a14="http://schemas.microsoft.com/office/drawing/2010/main" val="0"/>
              </a:ext>
            </a:extLst>
          </a:blip>
          <a:srcRect t="13529" r="55651" b="39548"/>
          <a:stretch/>
        </p:blipFill>
        <p:spPr>
          <a:xfrm rot="10800000">
            <a:off x="7940840" y="4325352"/>
            <a:ext cx="4255511" cy="2532647"/>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8523AD84-1667-4F8B-830F-7AFD5AD8C554}"/>
              </a:ext>
            </a:extLst>
          </p:cNvPr>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0" y="0"/>
            <a:ext cx="9595556" cy="5397500"/>
          </a:xfrm>
          <a:prstGeom prst="rect">
            <a:avLst/>
          </a:prstGeom>
        </p:spPr>
      </p:pic>
      <p:pic>
        <p:nvPicPr>
          <p:cNvPr id="7" name="Picture 6" descr="Text&#10;&#10;Description automatically generated">
            <a:extLst>
              <a:ext uri="{FF2B5EF4-FFF2-40B4-BE49-F238E27FC236}">
                <a16:creationId xmlns:a16="http://schemas.microsoft.com/office/drawing/2014/main" id="{2A5DD21E-1821-4C0E-A40F-53706FD9E8C1}"/>
              </a:ext>
            </a:extLst>
          </p:cNvPr>
          <p:cNvPicPr>
            <a:picLocks noChangeAspect="1"/>
          </p:cNvPicPr>
          <p:nvPr userDrawn="1"/>
        </p:nvPicPr>
        <p:blipFill>
          <a:blip r:embed="rId4"/>
          <a:stretch>
            <a:fillRect/>
          </a:stretch>
        </p:blipFill>
        <p:spPr>
          <a:xfrm>
            <a:off x="456858" y="5597611"/>
            <a:ext cx="3678716" cy="798212"/>
          </a:xfrm>
          <a:prstGeom prst="rect">
            <a:avLst/>
          </a:prstGeom>
          <a:effectLst>
            <a:outerShdw blurRad="254000" sx="102000" sy="102000" algn="ctr" rotWithShape="0">
              <a:prstClr val="black">
                <a:alpha val="75000"/>
              </a:prstClr>
            </a:outerShdw>
          </a:effectLst>
        </p:spPr>
      </p:pic>
      <p:pic>
        <p:nvPicPr>
          <p:cNvPr id="8" name="Picture 7">
            <a:extLst>
              <a:ext uri="{FF2B5EF4-FFF2-40B4-BE49-F238E27FC236}">
                <a16:creationId xmlns:a16="http://schemas.microsoft.com/office/drawing/2014/main" id="{2F52E5E0-D46A-4FCA-A3E2-E668C46DEC55}"/>
              </a:ext>
            </a:extLst>
          </p:cNvPr>
          <p:cNvPicPr>
            <a:picLocks noChangeAspect="1"/>
          </p:cNvPicPr>
          <p:nvPr userDrawn="1"/>
        </p:nvPicPr>
        <p:blipFill>
          <a:blip r:embed="rId5"/>
          <a:stretch>
            <a:fillRect/>
          </a:stretch>
        </p:blipFill>
        <p:spPr>
          <a:xfrm>
            <a:off x="9599981" y="5226271"/>
            <a:ext cx="2135161" cy="1169552"/>
          </a:xfrm>
          <a:prstGeom prst="rect">
            <a:avLst/>
          </a:prstGeom>
          <a:effectLst>
            <a:outerShdw blurRad="254000" sx="102000" sy="102000" algn="ctr" rotWithShape="0">
              <a:prstClr val="black">
                <a:alpha val="75000"/>
              </a:prstClr>
            </a:outerShdw>
          </a:effectLst>
        </p:spPr>
      </p:pic>
      <p:pic>
        <p:nvPicPr>
          <p:cNvPr id="6" name="Picture 5">
            <a:extLst>
              <a:ext uri="{FF2B5EF4-FFF2-40B4-BE49-F238E27FC236}">
                <a16:creationId xmlns:a16="http://schemas.microsoft.com/office/drawing/2014/main" id="{3FF96650-9852-4262-A11D-E359E2A784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05633" cy="6858000"/>
          </a:xfrm>
          <a:prstGeom prst="rect">
            <a:avLst/>
          </a:prstGeom>
        </p:spPr>
      </p:pic>
      <p:sp>
        <p:nvSpPr>
          <p:cNvPr id="12" name="Title 11">
            <a:extLst>
              <a:ext uri="{FF2B5EF4-FFF2-40B4-BE49-F238E27FC236}">
                <a16:creationId xmlns:a16="http://schemas.microsoft.com/office/drawing/2014/main" id="{9DDFF9AA-3332-443A-8F05-1EFB0849990C}"/>
              </a:ext>
            </a:extLst>
          </p:cNvPr>
          <p:cNvSpPr>
            <a:spLocks noGrp="1"/>
          </p:cNvSpPr>
          <p:nvPr>
            <p:ph type="title" hasCustomPrompt="1"/>
          </p:nvPr>
        </p:nvSpPr>
        <p:spPr>
          <a:xfrm>
            <a:off x="711868" y="2685527"/>
            <a:ext cx="10515600" cy="1486945"/>
          </a:xfrm>
          <a:prstGeom prst="rect">
            <a:avLst/>
          </a:prstGeom>
        </p:spPr>
        <p:txBody>
          <a:bodyPr anchor="ctr" anchorCtr="0"/>
          <a:lstStyle>
            <a:lvl1pPr>
              <a:defRPr lang="en-AU" sz="7000" spc="0" baseline="0" dirty="0">
                <a:solidFill>
                  <a:schemeClr val="bg1"/>
                </a:solidFill>
                <a:effectLst>
                  <a:outerShdw blurRad="254000" sx="102000" sy="102000" algn="ctr" rotWithShape="0">
                    <a:prstClr val="black">
                      <a:alpha val="75000"/>
                    </a:prstClr>
                  </a:outerShdw>
                </a:effectLst>
                <a:latin typeface="Avenir LT Std 55 Roman" panose="020B0503020203020204"/>
              </a:defRPr>
            </a:lvl1pPr>
          </a:lstStyle>
          <a:p>
            <a:pPr lvl="0" algn="ctr"/>
            <a:r>
              <a:rPr lang="en-US"/>
              <a:t>Title</a:t>
            </a:r>
            <a:endParaRPr lang="en-AU"/>
          </a:p>
        </p:txBody>
      </p:sp>
    </p:spTree>
    <p:extLst>
      <p:ext uri="{BB962C8B-B14F-4D97-AF65-F5344CB8AC3E}">
        <p14:creationId xmlns:p14="http://schemas.microsoft.com/office/powerpoint/2010/main" val="2866912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2AB0-7D28-B85B-7D36-2CB1A9093C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F5942C2-C3E4-0629-5F19-38BBF36BF5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DDFA8A-9624-7382-75EA-B8F61C4BF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2A252B-B5A8-5B96-723E-9CA53839A7E5}"/>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6" name="Footer Placeholder 5">
            <a:extLst>
              <a:ext uri="{FF2B5EF4-FFF2-40B4-BE49-F238E27FC236}">
                <a16:creationId xmlns:a16="http://schemas.microsoft.com/office/drawing/2014/main" id="{6BCDE897-2AAB-7737-EEAF-69C172639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0F96B-35FB-EE95-F3C6-3FBAB249F24B}"/>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1900829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A336-B649-B930-282E-81A9CC4A8C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D20A6B-CB28-FBAF-F1F2-1AC00E28D8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894B0F-9928-7A4B-94C6-9A60F511D92D}"/>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5" name="Footer Placeholder 4">
            <a:extLst>
              <a:ext uri="{FF2B5EF4-FFF2-40B4-BE49-F238E27FC236}">
                <a16:creationId xmlns:a16="http://schemas.microsoft.com/office/drawing/2014/main" id="{F6A43599-61A7-5071-5C80-37CCB3486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22E90-43DD-6509-30F8-E1834D75BE2B}"/>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274393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7B61E0-7FC3-62FB-D078-C8F57B0D34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6C91B3-1F64-3F78-6353-F3BD21D3D21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07956E-E544-D064-C1E2-D74FA581CA09}"/>
              </a:ext>
            </a:extLst>
          </p:cNvPr>
          <p:cNvSpPr>
            <a:spLocks noGrp="1"/>
          </p:cNvSpPr>
          <p:nvPr>
            <p:ph type="dt" sz="half" idx="10"/>
          </p:nvPr>
        </p:nvSpPr>
        <p:spPr/>
        <p:txBody>
          <a:bodyPr/>
          <a:lstStyle/>
          <a:p>
            <a:fld id="{5980104B-7C61-364C-B98C-24815D85BC5F}" type="datetimeFigureOut">
              <a:rPr lang="en-US" smtClean="0"/>
              <a:t>5/8/2023</a:t>
            </a:fld>
            <a:endParaRPr lang="en-US"/>
          </a:p>
        </p:txBody>
      </p:sp>
      <p:sp>
        <p:nvSpPr>
          <p:cNvPr id="5" name="Footer Placeholder 4">
            <a:extLst>
              <a:ext uri="{FF2B5EF4-FFF2-40B4-BE49-F238E27FC236}">
                <a16:creationId xmlns:a16="http://schemas.microsoft.com/office/drawing/2014/main" id="{AB04690C-0D55-549C-1CCB-716CBA60A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5BCF6-0DC2-1A48-44BB-4291635E42DE}"/>
              </a:ext>
            </a:extLst>
          </p:cNvPr>
          <p:cNvSpPr>
            <a:spLocks noGrp="1"/>
          </p:cNvSpPr>
          <p:nvPr>
            <p:ph type="sldNum" sz="quarter" idx="12"/>
          </p:nvPr>
        </p:nvSpPr>
        <p:spPr/>
        <p:txBody>
          <a:bodyPr/>
          <a:lstStyle/>
          <a:p>
            <a:fld id="{D7B08452-CFC8-EB42-BDB4-490D516C78F6}" type="slidenum">
              <a:rPr lang="en-US" smtClean="0"/>
              <a:t>‹#›</a:t>
            </a:fld>
            <a:endParaRPr lang="en-US"/>
          </a:p>
        </p:txBody>
      </p:sp>
    </p:spTree>
    <p:extLst>
      <p:ext uri="{BB962C8B-B14F-4D97-AF65-F5344CB8AC3E}">
        <p14:creationId xmlns:p14="http://schemas.microsoft.com/office/powerpoint/2010/main" val="2089410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White left - images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BDD70C5-7EC3-4FEF-97BB-34A5A389E90D}"/>
              </a:ext>
            </a:extLst>
          </p:cNvPr>
          <p:cNvSpPr>
            <a:spLocks noGrp="1"/>
          </p:cNvSpPr>
          <p:nvPr>
            <p:ph type="pic" sz="quarter" idx="10"/>
          </p:nvPr>
        </p:nvSpPr>
        <p:spPr>
          <a:xfrm>
            <a:off x="7924800" y="0"/>
            <a:ext cx="4267200" cy="3428999"/>
          </a:xfrm>
          <a:prstGeom prst="rect">
            <a:avLst/>
          </a:prstGeom>
        </p:spPr>
        <p:txBody>
          <a:bodyPr/>
          <a:lstStyle>
            <a:lvl1pPr marL="0" indent="0">
              <a:buNone/>
              <a:defRPr/>
            </a:lvl1pPr>
          </a:lstStyle>
          <a:p>
            <a:endParaRPr lang="en-AU"/>
          </a:p>
        </p:txBody>
      </p:sp>
      <p:sp>
        <p:nvSpPr>
          <p:cNvPr id="8" name="Picture Placeholder 6">
            <a:extLst>
              <a:ext uri="{FF2B5EF4-FFF2-40B4-BE49-F238E27FC236}">
                <a16:creationId xmlns:a16="http://schemas.microsoft.com/office/drawing/2014/main" id="{18B7337B-C160-41BD-B866-87C5792785A9}"/>
              </a:ext>
            </a:extLst>
          </p:cNvPr>
          <p:cNvSpPr>
            <a:spLocks noGrp="1"/>
          </p:cNvSpPr>
          <p:nvPr>
            <p:ph type="pic" sz="quarter" idx="11"/>
          </p:nvPr>
        </p:nvSpPr>
        <p:spPr>
          <a:xfrm>
            <a:off x="7924800" y="3428999"/>
            <a:ext cx="4267200" cy="3429001"/>
          </a:xfrm>
          <a:prstGeom prst="rect">
            <a:avLst/>
          </a:prstGeom>
        </p:spPr>
        <p:txBody>
          <a:bodyPr/>
          <a:lstStyle>
            <a:lvl1pPr marL="0" indent="0">
              <a:buNone/>
              <a:defRPr/>
            </a:lvl1pPr>
          </a:lstStyle>
          <a:p>
            <a:endParaRPr lang="en-AU"/>
          </a:p>
        </p:txBody>
      </p:sp>
      <p:sp>
        <p:nvSpPr>
          <p:cNvPr id="11" name="Text Placeholder 8">
            <a:extLst>
              <a:ext uri="{FF2B5EF4-FFF2-40B4-BE49-F238E27FC236}">
                <a16:creationId xmlns:a16="http://schemas.microsoft.com/office/drawing/2014/main" id="{02841A7B-BFEE-4E5F-9275-05BD793745BA}"/>
              </a:ext>
            </a:extLst>
          </p:cNvPr>
          <p:cNvSpPr>
            <a:spLocks noGrp="1"/>
          </p:cNvSpPr>
          <p:nvPr>
            <p:ph type="body" sz="quarter" idx="13" hasCustomPrompt="1"/>
          </p:nvPr>
        </p:nvSpPr>
        <p:spPr>
          <a:xfrm>
            <a:off x="767885" y="1387142"/>
            <a:ext cx="6515565" cy="617733"/>
          </a:xfrm>
          <a:prstGeom prst="rect">
            <a:avLst/>
          </a:prstGeom>
        </p:spPr>
        <p:txBody>
          <a:bodyPr/>
          <a:lstStyle>
            <a:lvl1pPr marL="0" indent="0">
              <a:buNone/>
              <a:defRPr sz="4000" b="1">
                <a:solidFill>
                  <a:srgbClr val="0067B1"/>
                </a:solidFill>
                <a:latin typeface="Avenir LT Std" panose="020B0503020203020204"/>
              </a:defRPr>
            </a:lvl1pPr>
          </a:lstStyle>
          <a:p>
            <a:pPr lvl="0"/>
            <a:r>
              <a:rPr lang="en-AU"/>
              <a:t>Heading</a:t>
            </a:r>
          </a:p>
        </p:txBody>
      </p:sp>
      <p:sp>
        <p:nvSpPr>
          <p:cNvPr id="12" name="Text Placeholder 10">
            <a:extLst>
              <a:ext uri="{FF2B5EF4-FFF2-40B4-BE49-F238E27FC236}">
                <a16:creationId xmlns:a16="http://schemas.microsoft.com/office/drawing/2014/main" id="{BE42C876-30DA-4B5F-9870-0B284B08C1DD}"/>
              </a:ext>
            </a:extLst>
          </p:cNvPr>
          <p:cNvSpPr>
            <a:spLocks noGrp="1"/>
          </p:cNvSpPr>
          <p:nvPr>
            <p:ph type="body" sz="quarter" idx="14" hasCustomPrompt="1"/>
          </p:nvPr>
        </p:nvSpPr>
        <p:spPr>
          <a:xfrm>
            <a:off x="767885" y="2004875"/>
            <a:ext cx="6515565" cy="3197777"/>
          </a:xfrm>
          <a:prstGeom prst="rect">
            <a:avLst/>
          </a:prstGeom>
        </p:spPr>
        <p:txBody>
          <a:bodyPr/>
          <a:lstStyle>
            <a:lvl1pPr marL="171450" indent="-171450">
              <a:lnSpc>
                <a:spcPct val="100000"/>
              </a:lnSpc>
              <a:spcBef>
                <a:spcPts val="0"/>
              </a:spcBef>
              <a:buFont typeface="Arial" panose="020B0604020202020204" pitchFamily="34" charset="0"/>
              <a:buChar char="•"/>
              <a:defRPr sz="1200">
                <a:solidFill>
                  <a:schemeClr val="tx1"/>
                </a:solidFill>
                <a:latin typeface="Avenir LT Std" panose="020B0503020203020204"/>
              </a:defRPr>
            </a:lvl1pPr>
            <a:lvl2pPr>
              <a:lnSpc>
                <a:spcPct val="100000"/>
              </a:lnSpc>
              <a:spcBef>
                <a:spcPts val="0"/>
              </a:spcBef>
              <a:defRPr sz="1200">
                <a:solidFill>
                  <a:schemeClr val="tx1"/>
                </a:solidFill>
                <a:latin typeface="Avenir LT Std" panose="020B0503020203020204"/>
              </a:defRPr>
            </a:lvl2pPr>
            <a:lvl3pPr>
              <a:lnSpc>
                <a:spcPct val="100000"/>
              </a:lnSpc>
              <a:spcBef>
                <a:spcPts val="0"/>
              </a:spcBef>
              <a:defRPr sz="1200">
                <a:solidFill>
                  <a:schemeClr val="tx1"/>
                </a:solidFill>
                <a:latin typeface="Avenir LT Std" panose="020B0503020203020204"/>
              </a:defRPr>
            </a:lvl3pPr>
            <a:lvl4pPr>
              <a:lnSpc>
                <a:spcPct val="100000"/>
              </a:lnSpc>
              <a:spcBef>
                <a:spcPts val="0"/>
              </a:spcBef>
              <a:defRPr sz="1200">
                <a:solidFill>
                  <a:schemeClr val="tx1"/>
                </a:solidFill>
                <a:latin typeface="Avenir LT Std" panose="020B0503020203020204"/>
              </a:defRPr>
            </a:lvl4pPr>
            <a:lvl5pPr>
              <a:lnSpc>
                <a:spcPct val="100000"/>
              </a:lnSpc>
              <a:spcBef>
                <a:spcPts val="0"/>
              </a:spcBef>
              <a:defRPr sz="1200">
                <a:solidFill>
                  <a:schemeClr val="tx1"/>
                </a:solidFill>
                <a:latin typeface="Avenir LT Std" panose="020B0503020203020204"/>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58702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D58C22-9EF3-A06F-4755-F34E2A1E1439}"/>
              </a:ext>
            </a:extLst>
          </p:cNvPr>
          <p:cNvSpPr>
            <a:spLocks noGrp="1"/>
          </p:cNvSpPr>
          <p:nvPr>
            <p:ph type="dt" sz="half" idx="10"/>
          </p:nvPr>
        </p:nvSpPr>
        <p:spPr/>
        <p:txBody>
          <a:bodyPr/>
          <a:lstStyle/>
          <a:p>
            <a:fld id="{33A05C4E-48F7-455B-B40A-D688C54B699E}" type="datetimeFigureOut">
              <a:rPr lang="en-AU" smtClean="0"/>
              <a:t>8/05/2023</a:t>
            </a:fld>
            <a:endParaRPr lang="en-AU"/>
          </a:p>
        </p:txBody>
      </p:sp>
      <p:sp>
        <p:nvSpPr>
          <p:cNvPr id="3" name="Footer Placeholder 2">
            <a:extLst>
              <a:ext uri="{FF2B5EF4-FFF2-40B4-BE49-F238E27FC236}">
                <a16:creationId xmlns:a16="http://schemas.microsoft.com/office/drawing/2014/main" id="{FDD934C1-41C6-CE76-8DA6-F543909A89B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8140931-3B11-EE2C-2956-74EB4277D80D}"/>
              </a:ext>
            </a:extLst>
          </p:cNvPr>
          <p:cNvSpPr>
            <a:spLocks noGrp="1"/>
          </p:cNvSpPr>
          <p:nvPr>
            <p:ph type="sldNum" sz="quarter" idx="12"/>
          </p:nvPr>
        </p:nvSpPr>
        <p:spPr/>
        <p:txBody>
          <a:bodyPr/>
          <a:lstStyle/>
          <a:p>
            <a:fld id="{8924D724-43A0-4D2B-B665-6CB80B110F45}" type="slidenum">
              <a:rPr lang="en-AU" smtClean="0"/>
              <a:t>‹#›</a:t>
            </a:fld>
            <a:endParaRPr lang="en-AU"/>
          </a:p>
        </p:txBody>
      </p:sp>
    </p:spTree>
    <p:extLst>
      <p:ext uri="{BB962C8B-B14F-4D97-AF65-F5344CB8AC3E}">
        <p14:creationId xmlns:p14="http://schemas.microsoft.com/office/powerpoint/2010/main" val="13425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sky, outdoor, water, scene&#10;&#10;Description automatically generated">
            <a:extLst>
              <a:ext uri="{FF2B5EF4-FFF2-40B4-BE49-F238E27FC236}">
                <a16:creationId xmlns:a16="http://schemas.microsoft.com/office/drawing/2014/main" id="{6999A009-F5F2-4203-A003-C8210ED09FE3}"/>
              </a:ext>
            </a:extLst>
          </p:cNvPr>
          <p:cNvPicPr>
            <a:picLocks noChangeAspect="1"/>
          </p:cNvPicPr>
          <p:nvPr userDrawn="1"/>
        </p:nvPicPr>
        <p:blipFill rotWithShape="1">
          <a:blip r:embed="rId2"/>
          <a:srcRect t="33012" b="26027"/>
          <a:stretch/>
        </p:blipFill>
        <p:spPr>
          <a:xfrm>
            <a:off x="0" y="0"/>
            <a:ext cx="12192000" cy="6858000"/>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740D2498-9405-44EF-9A09-E70B24C65C80}"/>
              </a:ext>
            </a:extLst>
          </p:cNvPr>
          <p:cNvPicPr>
            <a:picLocks noChangeAspect="1"/>
          </p:cNvPicPr>
          <p:nvPr userDrawn="1"/>
        </p:nvPicPr>
        <p:blipFill rotWithShape="1">
          <a:blip r:embed="rId3">
            <a:alphaModFix amt="80000"/>
            <a:extLst>
              <a:ext uri="{28A0092B-C50C-407E-A947-70E740481C1C}">
                <a14:useLocalDpi xmlns:a14="http://schemas.microsoft.com/office/drawing/2010/main" val="0"/>
              </a:ext>
            </a:extLst>
          </a:blip>
          <a:srcRect t="13529" r="55651" b="39548"/>
          <a:stretch/>
        </p:blipFill>
        <p:spPr>
          <a:xfrm rot="10800000">
            <a:off x="7940840" y="4325352"/>
            <a:ext cx="4255511" cy="2532647"/>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9D120AF2-732E-4DC0-BA52-7C7EE81BE2BE}"/>
              </a:ext>
            </a:extLst>
          </p:cNvPr>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0" y="0"/>
            <a:ext cx="9595556" cy="5397500"/>
          </a:xfrm>
          <a:prstGeom prst="rect">
            <a:avLst/>
          </a:prstGeom>
        </p:spPr>
      </p:pic>
      <p:pic>
        <p:nvPicPr>
          <p:cNvPr id="7" name="Picture 6" descr="Text&#10;&#10;Description automatically generated">
            <a:extLst>
              <a:ext uri="{FF2B5EF4-FFF2-40B4-BE49-F238E27FC236}">
                <a16:creationId xmlns:a16="http://schemas.microsoft.com/office/drawing/2014/main" id="{2A5DD21E-1821-4C0E-A40F-53706FD9E8C1}"/>
              </a:ext>
            </a:extLst>
          </p:cNvPr>
          <p:cNvPicPr>
            <a:picLocks noChangeAspect="1"/>
          </p:cNvPicPr>
          <p:nvPr userDrawn="1"/>
        </p:nvPicPr>
        <p:blipFill>
          <a:blip r:embed="rId4"/>
          <a:stretch>
            <a:fillRect/>
          </a:stretch>
        </p:blipFill>
        <p:spPr>
          <a:xfrm>
            <a:off x="456858" y="5597611"/>
            <a:ext cx="3678716" cy="798212"/>
          </a:xfrm>
          <a:prstGeom prst="rect">
            <a:avLst/>
          </a:prstGeom>
          <a:effectLst>
            <a:outerShdw blurRad="254000" sx="102000" sy="102000" algn="ctr" rotWithShape="0">
              <a:prstClr val="black">
                <a:alpha val="75000"/>
              </a:prstClr>
            </a:outerShdw>
          </a:effectLst>
        </p:spPr>
      </p:pic>
      <p:pic>
        <p:nvPicPr>
          <p:cNvPr id="8" name="Picture 7">
            <a:extLst>
              <a:ext uri="{FF2B5EF4-FFF2-40B4-BE49-F238E27FC236}">
                <a16:creationId xmlns:a16="http://schemas.microsoft.com/office/drawing/2014/main" id="{2F52E5E0-D46A-4FCA-A3E2-E668C46DEC55}"/>
              </a:ext>
            </a:extLst>
          </p:cNvPr>
          <p:cNvPicPr>
            <a:picLocks noChangeAspect="1"/>
          </p:cNvPicPr>
          <p:nvPr userDrawn="1"/>
        </p:nvPicPr>
        <p:blipFill>
          <a:blip r:embed="rId5"/>
          <a:stretch>
            <a:fillRect/>
          </a:stretch>
        </p:blipFill>
        <p:spPr>
          <a:xfrm>
            <a:off x="9599981" y="5226271"/>
            <a:ext cx="2135161" cy="1169552"/>
          </a:xfrm>
          <a:prstGeom prst="rect">
            <a:avLst/>
          </a:prstGeom>
          <a:effectLst>
            <a:outerShdw blurRad="254000" sx="102000" sy="102000" algn="ctr" rotWithShape="0">
              <a:prstClr val="black">
                <a:alpha val="75000"/>
              </a:prstClr>
            </a:outerShdw>
          </a:effectLst>
        </p:spPr>
      </p:pic>
      <p:sp>
        <p:nvSpPr>
          <p:cNvPr id="12" name="Title 11">
            <a:extLst>
              <a:ext uri="{FF2B5EF4-FFF2-40B4-BE49-F238E27FC236}">
                <a16:creationId xmlns:a16="http://schemas.microsoft.com/office/drawing/2014/main" id="{9DDFF9AA-3332-443A-8F05-1EFB0849990C}"/>
              </a:ext>
            </a:extLst>
          </p:cNvPr>
          <p:cNvSpPr>
            <a:spLocks noGrp="1"/>
          </p:cNvSpPr>
          <p:nvPr>
            <p:ph type="title" hasCustomPrompt="1"/>
          </p:nvPr>
        </p:nvSpPr>
        <p:spPr>
          <a:xfrm>
            <a:off x="711868" y="2685527"/>
            <a:ext cx="10515600" cy="1486945"/>
          </a:xfrm>
          <a:prstGeom prst="rect">
            <a:avLst/>
          </a:prstGeom>
        </p:spPr>
        <p:txBody>
          <a:bodyPr anchor="ctr" anchorCtr="0"/>
          <a:lstStyle>
            <a:lvl1pPr>
              <a:defRPr lang="en-AU" sz="7000" b="1" spc="0" baseline="0" dirty="0">
                <a:solidFill>
                  <a:schemeClr val="bg1"/>
                </a:solidFill>
                <a:effectLst>
                  <a:outerShdw blurRad="254000" sx="102000" sy="102000" algn="ctr" rotWithShape="0">
                    <a:prstClr val="black">
                      <a:alpha val="75000"/>
                    </a:prstClr>
                  </a:outerShdw>
                </a:effectLst>
                <a:latin typeface="Avenir LT Std 55 Roman" panose="020B0503020203020204"/>
              </a:defRPr>
            </a:lvl1pPr>
          </a:lstStyle>
          <a:p>
            <a:pPr lvl="0" algn="ctr"/>
            <a:r>
              <a:rPr lang="en-US"/>
              <a:t>Title</a:t>
            </a:r>
            <a:endParaRPr lang="en-AU"/>
          </a:p>
        </p:txBody>
      </p:sp>
    </p:spTree>
    <p:extLst>
      <p:ext uri="{BB962C8B-B14F-4D97-AF65-F5344CB8AC3E}">
        <p14:creationId xmlns:p14="http://schemas.microsoft.com/office/powerpoint/2010/main" val="7493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sky, outdoor, nature&#10;&#10;Description automatically generated">
            <a:extLst>
              <a:ext uri="{FF2B5EF4-FFF2-40B4-BE49-F238E27FC236}">
                <a16:creationId xmlns:a16="http://schemas.microsoft.com/office/drawing/2014/main" id="{53679B66-3405-41C5-800B-117253C08E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E24D4DF6-A05E-46E7-BC9D-A20B1830DB89}"/>
              </a:ext>
            </a:extLst>
          </p:cNvPr>
          <p:cNvPicPr>
            <a:picLocks noChangeAspect="1"/>
          </p:cNvPicPr>
          <p:nvPr userDrawn="1"/>
        </p:nvPicPr>
        <p:blipFill rotWithShape="1">
          <a:blip r:embed="rId3">
            <a:alphaModFix amt="80000"/>
            <a:extLst>
              <a:ext uri="{28A0092B-C50C-407E-A947-70E740481C1C}">
                <a14:useLocalDpi xmlns:a14="http://schemas.microsoft.com/office/drawing/2010/main" val="0"/>
              </a:ext>
            </a:extLst>
          </a:blip>
          <a:srcRect t="13529" r="55651" b="39548"/>
          <a:stretch/>
        </p:blipFill>
        <p:spPr>
          <a:xfrm rot="10800000">
            <a:off x="7940840" y="4325352"/>
            <a:ext cx="4255511" cy="2532647"/>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A0AAC1A4-14C8-43F3-95A2-3C859A7BBBCD}"/>
              </a:ext>
            </a:extLst>
          </p:cNvPr>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0" y="0"/>
            <a:ext cx="9595556" cy="5397500"/>
          </a:xfrm>
          <a:prstGeom prst="rect">
            <a:avLst/>
          </a:prstGeom>
        </p:spPr>
      </p:pic>
      <p:pic>
        <p:nvPicPr>
          <p:cNvPr id="7" name="Picture 6" descr="Text&#10;&#10;Description automatically generated">
            <a:extLst>
              <a:ext uri="{FF2B5EF4-FFF2-40B4-BE49-F238E27FC236}">
                <a16:creationId xmlns:a16="http://schemas.microsoft.com/office/drawing/2014/main" id="{2A5DD21E-1821-4C0E-A40F-53706FD9E8C1}"/>
              </a:ext>
            </a:extLst>
          </p:cNvPr>
          <p:cNvPicPr>
            <a:picLocks noChangeAspect="1"/>
          </p:cNvPicPr>
          <p:nvPr userDrawn="1"/>
        </p:nvPicPr>
        <p:blipFill>
          <a:blip r:embed="rId4"/>
          <a:stretch>
            <a:fillRect/>
          </a:stretch>
        </p:blipFill>
        <p:spPr>
          <a:xfrm>
            <a:off x="456858" y="5597611"/>
            <a:ext cx="3678716" cy="798212"/>
          </a:xfrm>
          <a:prstGeom prst="rect">
            <a:avLst/>
          </a:prstGeom>
          <a:effectLst>
            <a:outerShdw blurRad="254000" sx="102000" sy="102000" algn="ctr" rotWithShape="0">
              <a:prstClr val="black">
                <a:alpha val="75000"/>
              </a:prstClr>
            </a:outerShdw>
          </a:effectLst>
        </p:spPr>
      </p:pic>
      <p:pic>
        <p:nvPicPr>
          <p:cNvPr id="8" name="Picture 7">
            <a:extLst>
              <a:ext uri="{FF2B5EF4-FFF2-40B4-BE49-F238E27FC236}">
                <a16:creationId xmlns:a16="http://schemas.microsoft.com/office/drawing/2014/main" id="{2F52E5E0-D46A-4FCA-A3E2-E668C46DEC55}"/>
              </a:ext>
            </a:extLst>
          </p:cNvPr>
          <p:cNvPicPr>
            <a:picLocks noChangeAspect="1"/>
          </p:cNvPicPr>
          <p:nvPr userDrawn="1"/>
        </p:nvPicPr>
        <p:blipFill>
          <a:blip r:embed="rId5"/>
          <a:stretch>
            <a:fillRect/>
          </a:stretch>
        </p:blipFill>
        <p:spPr>
          <a:xfrm>
            <a:off x="9599981" y="5226271"/>
            <a:ext cx="2135161" cy="1169552"/>
          </a:xfrm>
          <a:prstGeom prst="rect">
            <a:avLst/>
          </a:prstGeom>
          <a:effectLst>
            <a:outerShdw blurRad="254000" sx="102000" sy="102000" algn="ctr" rotWithShape="0">
              <a:prstClr val="black">
                <a:alpha val="75000"/>
              </a:prstClr>
            </a:outerShdw>
          </a:effectLst>
        </p:spPr>
      </p:pic>
      <p:pic>
        <p:nvPicPr>
          <p:cNvPr id="6" name="Picture 5">
            <a:extLst>
              <a:ext uri="{FF2B5EF4-FFF2-40B4-BE49-F238E27FC236}">
                <a16:creationId xmlns:a16="http://schemas.microsoft.com/office/drawing/2014/main" id="{3FF96650-9852-4262-A11D-E359E2A784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05633" cy="6858000"/>
          </a:xfrm>
          <a:prstGeom prst="rect">
            <a:avLst/>
          </a:prstGeom>
        </p:spPr>
      </p:pic>
      <p:sp>
        <p:nvSpPr>
          <p:cNvPr id="12" name="Title 11">
            <a:extLst>
              <a:ext uri="{FF2B5EF4-FFF2-40B4-BE49-F238E27FC236}">
                <a16:creationId xmlns:a16="http://schemas.microsoft.com/office/drawing/2014/main" id="{9DDFF9AA-3332-443A-8F05-1EFB0849990C}"/>
              </a:ext>
            </a:extLst>
          </p:cNvPr>
          <p:cNvSpPr>
            <a:spLocks noGrp="1"/>
          </p:cNvSpPr>
          <p:nvPr>
            <p:ph type="title" hasCustomPrompt="1"/>
          </p:nvPr>
        </p:nvSpPr>
        <p:spPr>
          <a:xfrm>
            <a:off x="711868" y="2685527"/>
            <a:ext cx="10515600" cy="1486945"/>
          </a:xfrm>
          <a:prstGeom prst="rect">
            <a:avLst/>
          </a:prstGeom>
        </p:spPr>
        <p:txBody>
          <a:bodyPr anchor="ctr" anchorCtr="0"/>
          <a:lstStyle>
            <a:lvl1pPr>
              <a:defRPr lang="en-AU" sz="7000" spc="0" baseline="0" dirty="0">
                <a:solidFill>
                  <a:schemeClr val="bg1"/>
                </a:solidFill>
                <a:effectLst>
                  <a:outerShdw blurRad="254000" sx="102000" sy="102000" algn="ctr" rotWithShape="0">
                    <a:prstClr val="black">
                      <a:alpha val="75000"/>
                    </a:prstClr>
                  </a:outerShdw>
                </a:effectLst>
                <a:latin typeface="Avenir LT Std 55 Roman" panose="020B0503020203020204"/>
              </a:defRPr>
            </a:lvl1pPr>
          </a:lstStyle>
          <a:p>
            <a:pPr lvl="0" algn="ctr"/>
            <a:r>
              <a:rPr lang="en-US"/>
              <a:t>Title</a:t>
            </a:r>
            <a:endParaRPr lang="en-AU"/>
          </a:p>
        </p:txBody>
      </p:sp>
    </p:spTree>
    <p:extLst>
      <p:ext uri="{BB962C8B-B14F-4D97-AF65-F5344CB8AC3E}">
        <p14:creationId xmlns:p14="http://schemas.microsoft.com/office/powerpoint/2010/main" val="2291623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sky, outdoor, nature&#10;&#10;Description automatically generated">
            <a:extLst>
              <a:ext uri="{FF2B5EF4-FFF2-40B4-BE49-F238E27FC236}">
                <a16:creationId xmlns:a16="http://schemas.microsoft.com/office/drawing/2014/main" id="{53679B66-3405-41C5-800B-117253C08E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0C6347E8-8BFB-4D60-92EE-E1A689B1CFD8}"/>
              </a:ext>
            </a:extLst>
          </p:cNvPr>
          <p:cNvPicPr>
            <a:picLocks noChangeAspect="1"/>
          </p:cNvPicPr>
          <p:nvPr userDrawn="1"/>
        </p:nvPicPr>
        <p:blipFill rotWithShape="1">
          <a:blip r:embed="rId3">
            <a:alphaModFix amt="80000"/>
            <a:extLst>
              <a:ext uri="{28A0092B-C50C-407E-A947-70E740481C1C}">
                <a14:useLocalDpi xmlns:a14="http://schemas.microsoft.com/office/drawing/2010/main" val="0"/>
              </a:ext>
            </a:extLst>
          </a:blip>
          <a:srcRect t="13529" r="55651" b="39548"/>
          <a:stretch/>
        </p:blipFill>
        <p:spPr>
          <a:xfrm rot="10800000">
            <a:off x="7940840" y="4325352"/>
            <a:ext cx="4255511" cy="2532647"/>
          </a:xfrm>
          <a:prstGeom prst="rect">
            <a:avLst/>
          </a:prstGeom>
        </p:spPr>
      </p:pic>
      <p:pic>
        <p:nvPicPr>
          <p:cNvPr id="7" name="Picture 6" descr="Text&#10;&#10;Description automatically generated">
            <a:extLst>
              <a:ext uri="{FF2B5EF4-FFF2-40B4-BE49-F238E27FC236}">
                <a16:creationId xmlns:a16="http://schemas.microsoft.com/office/drawing/2014/main" id="{2A5DD21E-1821-4C0E-A40F-53706FD9E8C1}"/>
              </a:ext>
            </a:extLst>
          </p:cNvPr>
          <p:cNvPicPr>
            <a:picLocks noChangeAspect="1"/>
          </p:cNvPicPr>
          <p:nvPr userDrawn="1"/>
        </p:nvPicPr>
        <p:blipFill>
          <a:blip r:embed="rId4"/>
          <a:stretch>
            <a:fillRect/>
          </a:stretch>
        </p:blipFill>
        <p:spPr>
          <a:xfrm>
            <a:off x="456858" y="5597611"/>
            <a:ext cx="3678716" cy="798212"/>
          </a:xfrm>
          <a:prstGeom prst="rect">
            <a:avLst/>
          </a:prstGeom>
          <a:effectLst>
            <a:outerShdw blurRad="254000" sx="102000" sy="102000" algn="ctr" rotWithShape="0">
              <a:prstClr val="black">
                <a:alpha val="75000"/>
              </a:prstClr>
            </a:outerShdw>
          </a:effectLst>
        </p:spPr>
      </p:pic>
      <p:pic>
        <p:nvPicPr>
          <p:cNvPr id="8" name="Picture 7">
            <a:extLst>
              <a:ext uri="{FF2B5EF4-FFF2-40B4-BE49-F238E27FC236}">
                <a16:creationId xmlns:a16="http://schemas.microsoft.com/office/drawing/2014/main" id="{2F52E5E0-D46A-4FCA-A3E2-E668C46DEC55}"/>
              </a:ext>
            </a:extLst>
          </p:cNvPr>
          <p:cNvPicPr>
            <a:picLocks noChangeAspect="1"/>
          </p:cNvPicPr>
          <p:nvPr userDrawn="1"/>
        </p:nvPicPr>
        <p:blipFill>
          <a:blip r:embed="rId5"/>
          <a:stretch>
            <a:fillRect/>
          </a:stretch>
        </p:blipFill>
        <p:spPr>
          <a:xfrm>
            <a:off x="9599981" y="5226271"/>
            <a:ext cx="2135161" cy="1169552"/>
          </a:xfrm>
          <a:prstGeom prst="rect">
            <a:avLst/>
          </a:prstGeom>
          <a:effectLst>
            <a:outerShdw blurRad="254000" sx="102000" sy="102000" algn="ctr" rotWithShape="0">
              <a:prstClr val="black">
                <a:alpha val="75000"/>
              </a:prstClr>
            </a:outerShdw>
          </a:effectLst>
        </p:spPr>
      </p:pic>
      <p:sp>
        <p:nvSpPr>
          <p:cNvPr id="12" name="Title 11">
            <a:extLst>
              <a:ext uri="{FF2B5EF4-FFF2-40B4-BE49-F238E27FC236}">
                <a16:creationId xmlns:a16="http://schemas.microsoft.com/office/drawing/2014/main" id="{9DDFF9AA-3332-443A-8F05-1EFB0849990C}"/>
              </a:ext>
            </a:extLst>
          </p:cNvPr>
          <p:cNvSpPr>
            <a:spLocks noGrp="1"/>
          </p:cNvSpPr>
          <p:nvPr>
            <p:ph type="title" hasCustomPrompt="1"/>
          </p:nvPr>
        </p:nvSpPr>
        <p:spPr>
          <a:xfrm>
            <a:off x="711868" y="2685527"/>
            <a:ext cx="10515600" cy="1486945"/>
          </a:xfrm>
          <a:prstGeom prst="rect">
            <a:avLst/>
          </a:prstGeom>
        </p:spPr>
        <p:txBody>
          <a:bodyPr anchor="ctr" anchorCtr="0"/>
          <a:lstStyle>
            <a:lvl1pPr>
              <a:defRPr lang="en-AU" sz="7000" spc="0" baseline="0" dirty="0">
                <a:solidFill>
                  <a:schemeClr val="bg1"/>
                </a:solidFill>
                <a:effectLst>
                  <a:outerShdw blurRad="254000" sx="102000" sy="102000" algn="ctr" rotWithShape="0">
                    <a:prstClr val="black">
                      <a:alpha val="75000"/>
                    </a:prstClr>
                  </a:outerShdw>
                </a:effectLst>
                <a:latin typeface="Avenir LT Std 55 Roman" panose="020B0503020203020204"/>
              </a:defRPr>
            </a:lvl1pPr>
          </a:lstStyle>
          <a:p>
            <a:pPr lvl="0" algn="ctr"/>
            <a:r>
              <a:rPr lang="en-US"/>
              <a:t>Title</a:t>
            </a:r>
            <a:endParaRPr lang="en-AU"/>
          </a:p>
        </p:txBody>
      </p:sp>
      <p:pic>
        <p:nvPicPr>
          <p:cNvPr id="10" name="Picture 9" descr="Logo&#10;&#10;Description automatically generated with medium confidence">
            <a:extLst>
              <a:ext uri="{FF2B5EF4-FFF2-40B4-BE49-F238E27FC236}">
                <a16:creationId xmlns:a16="http://schemas.microsoft.com/office/drawing/2014/main" id="{3F269783-4B9E-46B4-A485-6698CF3BFE84}"/>
              </a:ext>
            </a:extLst>
          </p:cNvPr>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0" y="0"/>
            <a:ext cx="9595556" cy="5397500"/>
          </a:xfrm>
          <a:prstGeom prst="rect">
            <a:avLst/>
          </a:prstGeom>
        </p:spPr>
      </p:pic>
    </p:spTree>
    <p:extLst>
      <p:ext uri="{BB962C8B-B14F-4D97-AF65-F5344CB8AC3E}">
        <p14:creationId xmlns:p14="http://schemas.microsoft.com/office/powerpoint/2010/main" val="317763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p:bg>
      <p:bgPr>
        <a:solidFill>
          <a:schemeClr val="bg1"/>
        </a:solidFill>
        <a:effectLst/>
      </p:bgPr>
    </p:bg>
    <p:spTree>
      <p:nvGrpSpPr>
        <p:cNvPr id="1" name=""/>
        <p:cNvGrpSpPr/>
        <p:nvPr/>
      </p:nvGrpSpPr>
      <p:grpSpPr>
        <a:xfrm>
          <a:off x="0" y="0"/>
          <a:ext cx="0" cy="0"/>
          <a:chOff x="0" y="0"/>
          <a:chExt cx="0" cy="0"/>
        </a:xfrm>
      </p:grpSpPr>
      <p:pic>
        <p:nvPicPr>
          <p:cNvPr id="11" name="Picture 10" descr="A body of water with a boat in it and a city in the background&#10;&#10;Description automatically generated with medium confidence">
            <a:extLst>
              <a:ext uri="{FF2B5EF4-FFF2-40B4-BE49-F238E27FC236}">
                <a16:creationId xmlns:a16="http://schemas.microsoft.com/office/drawing/2014/main" id="{61EACBA4-972E-4596-BF32-688A717F92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8D5ACF60-9A41-410C-9301-D428E1EF20E7}"/>
              </a:ext>
            </a:extLst>
          </p:cNvPr>
          <p:cNvPicPr>
            <a:picLocks noChangeAspect="1"/>
          </p:cNvPicPr>
          <p:nvPr userDrawn="1"/>
        </p:nvPicPr>
        <p:blipFill rotWithShape="1">
          <a:blip r:embed="rId3">
            <a:alphaModFix amt="80000"/>
            <a:extLst>
              <a:ext uri="{28A0092B-C50C-407E-A947-70E740481C1C}">
                <a14:useLocalDpi xmlns:a14="http://schemas.microsoft.com/office/drawing/2010/main" val="0"/>
              </a:ext>
            </a:extLst>
          </a:blip>
          <a:srcRect t="13529" r="55651" b="39548"/>
          <a:stretch/>
        </p:blipFill>
        <p:spPr>
          <a:xfrm rot="10800000">
            <a:off x="7940840" y="4325352"/>
            <a:ext cx="4255511" cy="2532647"/>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024B5F92-A026-4D30-9034-A5B22C011B75}"/>
              </a:ext>
            </a:extLst>
          </p:cNvPr>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0" y="0"/>
            <a:ext cx="9595556" cy="5397500"/>
          </a:xfrm>
          <a:prstGeom prst="rect">
            <a:avLst/>
          </a:prstGeom>
        </p:spPr>
      </p:pic>
      <p:pic>
        <p:nvPicPr>
          <p:cNvPr id="7" name="Picture 6" descr="Text&#10;&#10;Description automatically generated">
            <a:extLst>
              <a:ext uri="{FF2B5EF4-FFF2-40B4-BE49-F238E27FC236}">
                <a16:creationId xmlns:a16="http://schemas.microsoft.com/office/drawing/2014/main" id="{2A5DD21E-1821-4C0E-A40F-53706FD9E8C1}"/>
              </a:ext>
            </a:extLst>
          </p:cNvPr>
          <p:cNvPicPr>
            <a:picLocks noChangeAspect="1"/>
          </p:cNvPicPr>
          <p:nvPr userDrawn="1"/>
        </p:nvPicPr>
        <p:blipFill>
          <a:blip r:embed="rId4"/>
          <a:stretch>
            <a:fillRect/>
          </a:stretch>
        </p:blipFill>
        <p:spPr>
          <a:xfrm>
            <a:off x="456858" y="5597611"/>
            <a:ext cx="3678716" cy="798212"/>
          </a:xfrm>
          <a:prstGeom prst="rect">
            <a:avLst/>
          </a:prstGeom>
          <a:effectLst>
            <a:outerShdw blurRad="254000" sx="102000" sy="102000" algn="ctr" rotWithShape="0">
              <a:prstClr val="black">
                <a:alpha val="75000"/>
              </a:prstClr>
            </a:outerShdw>
          </a:effectLst>
        </p:spPr>
      </p:pic>
      <p:pic>
        <p:nvPicPr>
          <p:cNvPr id="8" name="Picture 7">
            <a:extLst>
              <a:ext uri="{FF2B5EF4-FFF2-40B4-BE49-F238E27FC236}">
                <a16:creationId xmlns:a16="http://schemas.microsoft.com/office/drawing/2014/main" id="{2F52E5E0-D46A-4FCA-A3E2-E668C46DEC55}"/>
              </a:ext>
            </a:extLst>
          </p:cNvPr>
          <p:cNvPicPr>
            <a:picLocks noChangeAspect="1"/>
          </p:cNvPicPr>
          <p:nvPr userDrawn="1"/>
        </p:nvPicPr>
        <p:blipFill>
          <a:blip r:embed="rId5"/>
          <a:stretch>
            <a:fillRect/>
          </a:stretch>
        </p:blipFill>
        <p:spPr>
          <a:xfrm>
            <a:off x="9599981" y="5226271"/>
            <a:ext cx="2135161" cy="1169552"/>
          </a:xfrm>
          <a:prstGeom prst="rect">
            <a:avLst/>
          </a:prstGeom>
          <a:effectLst>
            <a:outerShdw blurRad="254000" sx="102000" sy="102000" algn="ctr" rotWithShape="0">
              <a:prstClr val="black">
                <a:alpha val="75000"/>
              </a:prstClr>
            </a:outerShdw>
          </a:effectLst>
        </p:spPr>
      </p:pic>
      <p:pic>
        <p:nvPicPr>
          <p:cNvPr id="6" name="Picture 5">
            <a:extLst>
              <a:ext uri="{FF2B5EF4-FFF2-40B4-BE49-F238E27FC236}">
                <a16:creationId xmlns:a16="http://schemas.microsoft.com/office/drawing/2014/main" id="{3FF96650-9852-4262-A11D-E359E2A784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05633" cy="6858000"/>
          </a:xfrm>
          <a:prstGeom prst="rect">
            <a:avLst/>
          </a:prstGeom>
        </p:spPr>
      </p:pic>
      <p:sp>
        <p:nvSpPr>
          <p:cNvPr id="12" name="Title 11">
            <a:extLst>
              <a:ext uri="{FF2B5EF4-FFF2-40B4-BE49-F238E27FC236}">
                <a16:creationId xmlns:a16="http://schemas.microsoft.com/office/drawing/2014/main" id="{9DDFF9AA-3332-443A-8F05-1EFB0849990C}"/>
              </a:ext>
            </a:extLst>
          </p:cNvPr>
          <p:cNvSpPr>
            <a:spLocks noGrp="1"/>
          </p:cNvSpPr>
          <p:nvPr>
            <p:ph type="title" hasCustomPrompt="1"/>
          </p:nvPr>
        </p:nvSpPr>
        <p:spPr>
          <a:xfrm>
            <a:off x="711868" y="2685527"/>
            <a:ext cx="10515600" cy="1486945"/>
          </a:xfrm>
          <a:prstGeom prst="rect">
            <a:avLst/>
          </a:prstGeom>
        </p:spPr>
        <p:txBody>
          <a:bodyPr anchor="ctr" anchorCtr="0"/>
          <a:lstStyle>
            <a:lvl1pPr>
              <a:defRPr lang="en-AU" sz="7000" spc="0" baseline="0" dirty="0">
                <a:solidFill>
                  <a:schemeClr val="bg1"/>
                </a:solidFill>
                <a:effectLst>
                  <a:outerShdw blurRad="254000" sx="102000" sy="102000" algn="ctr" rotWithShape="0">
                    <a:prstClr val="black">
                      <a:alpha val="75000"/>
                    </a:prstClr>
                  </a:outerShdw>
                </a:effectLst>
                <a:latin typeface="Avenir LT Std 55 Roman" panose="020B0503020203020204"/>
              </a:defRPr>
            </a:lvl1pPr>
          </a:lstStyle>
          <a:p>
            <a:pPr lvl="0" algn="ctr"/>
            <a:r>
              <a:rPr lang="en-US"/>
              <a:t>Title</a:t>
            </a:r>
            <a:endParaRPr lang="en-AU"/>
          </a:p>
        </p:txBody>
      </p:sp>
    </p:spTree>
    <p:extLst>
      <p:ext uri="{BB962C8B-B14F-4D97-AF65-F5344CB8AC3E}">
        <p14:creationId xmlns:p14="http://schemas.microsoft.com/office/powerpoint/2010/main" val="43034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p:bg>
      <p:bgPr>
        <a:solidFill>
          <a:schemeClr val="bg1"/>
        </a:solidFill>
        <a:effectLst/>
      </p:bgPr>
    </p:bg>
    <p:spTree>
      <p:nvGrpSpPr>
        <p:cNvPr id="1" name=""/>
        <p:cNvGrpSpPr/>
        <p:nvPr/>
      </p:nvGrpSpPr>
      <p:grpSpPr>
        <a:xfrm>
          <a:off x="0" y="0"/>
          <a:ext cx="0" cy="0"/>
          <a:chOff x="0" y="0"/>
          <a:chExt cx="0" cy="0"/>
        </a:xfrm>
      </p:grpSpPr>
      <p:pic>
        <p:nvPicPr>
          <p:cNvPr id="11" name="Picture 10" descr="A body of water with a boat in it and a city in the background&#10;&#10;Description automatically generated with medium confidence">
            <a:extLst>
              <a:ext uri="{FF2B5EF4-FFF2-40B4-BE49-F238E27FC236}">
                <a16:creationId xmlns:a16="http://schemas.microsoft.com/office/drawing/2014/main" id="{61EACBA4-972E-4596-BF32-688A717F92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9B8CB242-3AAA-4CEB-BE00-5232A3CB9A52}"/>
              </a:ext>
            </a:extLst>
          </p:cNvPr>
          <p:cNvPicPr>
            <a:picLocks noChangeAspect="1"/>
          </p:cNvPicPr>
          <p:nvPr userDrawn="1"/>
        </p:nvPicPr>
        <p:blipFill rotWithShape="1">
          <a:blip r:embed="rId3">
            <a:alphaModFix amt="80000"/>
            <a:extLst>
              <a:ext uri="{28A0092B-C50C-407E-A947-70E740481C1C}">
                <a14:useLocalDpi xmlns:a14="http://schemas.microsoft.com/office/drawing/2010/main" val="0"/>
              </a:ext>
            </a:extLst>
          </a:blip>
          <a:srcRect t="13529" r="55651" b="39548"/>
          <a:stretch/>
        </p:blipFill>
        <p:spPr>
          <a:xfrm rot="10800000">
            <a:off x="7940840" y="4325352"/>
            <a:ext cx="4255511" cy="2532647"/>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80EFC94E-F3BA-4F8C-B271-53FBB114F318}"/>
              </a:ext>
            </a:extLst>
          </p:cNvPr>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0" y="0"/>
            <a:ext cx="9595556" cy="5397500"/>
          </a:xfrm>
          <a:prstGeom prst="rect">
            <a:avLst/>
          </a:prstGeom>
        </p:spPr>
      </p:pic>
      <p:pic>
        <p:nvPicPr>
          <p:cNvPr id="7" name="Picture 6" descr="Text&#10;&#10;Description automatically generated">
            <a:extLst>
              <a:ext uri="{FF2B5EF4-FFF2-40B4-BE49-F238E27FC236}">
                <a16:creationId xmlns:a16="http://schemas.microsoft.com/office/drawing/2014/main" id="{2A5DD21E-1821-4C0E-A40F-53706FD9E8C1}"/>
              </a:ext>
            </a:extLst>
          </p:cNvPr>
          <p:cNvPicPr>
            <a:picLocks noChangeAspect="1"/>
          </p:cNvPicPr>
          <p:nvPr userDrawn="1"/>
        </p:nvPicPr>
        <p:blipFill>
          <a:blip r:embed="rId4"/>
          <a:stretch>
            <a:fillRect/>
          </a:stretch>
        </p:blipFill>
        <p:spPr>
          <a:xfrm>
            <a:off x="456858" y="5597611"/>
            <a:ext cx="3678716" cy="798212"/>
          </a:xfrm>
          <a:prstGeom prst="rect">
            <a:avLst/>
          </a:prstGeom>
          <a:effectLst>
            <a:outerShdw blurRad="254000" sx="102000" sy="102000" algn="ctr" rotWithShape="0">
              <a:prstClr val="black">
                <a:alpha val="75000"/>
              </a:prstClr>
            </a:outerShdw>
          </a:effectLst>
        </p:spPr>
      </p:pic>
      <p:pic>
        <p:nvPicPr>
          <p:cNvPr id="8" name="Picture 7">
            <a:extLst>
              <a:ext uri="{FF2B5EF4-FFF2-40B4-BE49-F238E27FC236}">
                <a16:creationId xmlns:a16="http://schemas.microsoft.com/office/drawing/2014/main" id="{2F52E5E0-D46A-4FCA-A3E2-E668C46DEC55}"/>
              </a:ext>
            </a:extLst>
          </p:cNvPr>
          <p:cNvPicPr>
            <a:picLocks noChangeAspect="1"/>
          </p:cNvPicPr>
          <p:nvPr userDrawn="1"/>
        </p:nvPicPr>
        <p:blipFill>
          <a:blip r:embed="rId5"/>
          <a:stretch>
            <a:fillRect/>
          </a:stretch>
        </p:blipFill>
        <p:spPr>
          <a:xfrm>
            <a:off x="9599981" y="5226271"/>
            <a:ext cx="2135161" cy="1169552"/>
          </a:xfrm>
          <a:prstGeom prst="rect">
            <a:avLst/>
          </a:prstGeom>
          <a:effectLst>
            <a:outerShdw blurRad="254000" sx="102000" sy="102000" algn="ctr" rotWithShape="0">
              <a:prstClr val="black">
                <a:alpha val="75000"/>
              </a:prstClr>
            </a:outerShdw>
          </a:effectLst>
        </p:spPr>
      </p:pic>
      <p:sp>
        <p:nvSpPr>
          <p:cNvPr id="12" name="Title 11">
            <a:extLst>
              <a:ext uri="{FF2B5EF4-FFF2-40B4-BE49-F238E27FC236}">
                <a16:creationId xmlns:a16="http://schemas.microsoft.com/office/drawing/2014/main" id="{9DDFF9AA-3332-443A-8F05-1EFB0849990C}"/>
              </a:ext>
            </a:extLst>
          </p:cNvPr>
          <p:cNvSpPr>
            <a:spLocks noGrp="1"/>
          </p:cNvSpPr>
          <p:nvPr>
            <p:ph type="title" hasCustomPrompt="1"/>
          </p:nvPr>
        </p:nvSpPr>
        <p:spPr>
          <a:xfrm>
            <a:off x="711868" y="2685527"/>
            <a:ext cx="10515600" cy="1486945"/>
          </a:xfrm>
          <a:prstGeom prst="rect">
            <a:avLst/>
          </a:prstGeom>
        </p:spPr>
        <p:txBody>
          <a:bodyPr anchor="ctr" anchorCtr="0"/>
          <a:lstStyle>
            <a:lvl1pPr>
              <a:defRPr lang="en-AU" sz="7000" spc="0" baseline="0" dirty="0">
                <a:solidFill>
                  <a:schemeClr val="bg1"/>
                </a:solidFill>
                <a:effectLst>
                  <a:outerShdw blurRad="254000" sx="102000" sy="102000" algn="ctr" rotWithShape="0">
                    <a:prstClr val="black">
                      <a:alpha val="75000"/>
                    </a:prstClr>
                  </a:outerShdw>
                </a:effectLst>
                <a:latin typeface="Avenir LT Std 55 Roman" panose="020B0503020203020204"/>
              </a:defRPr>
            </a:lvl1pPr>
          </a:lstStyle>
          <a:p>
            <a:pPr lvl="0" algn="ctr"/>
            <a:r>
              <a:rPr lang="en-US"/>
              <a:t>Title</a:t>
            </a:r>
            <a:endParaRPr lang="en-AU"/>
          </a:p>
        </p:txBody>
      </p:sp>
    </p:spTree>
    <p:extLst>
      <p:ext uri="{BB962C8B-B14F-4D97-AF65-F5344CB8AC3E}">
        <p14:creationId xmlns:p14="http://schemas.microsoft.com/office/powerpoint/2010/main" val="131707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White box left">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A6B3EB1F-3ED1-4CBB-8601-B3FE77D4D5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C460555F-D367-4113-A5C6-749C7BA8AD61}"/>
              </a:ext>
            </a:extLst>
          </p:cNvPr>
          <p:cNvSpPr txBox="1"/>
          <p:nvPr userDrawn="1"/>
        </p:nvSpPr>
        <p:spPr>
          <a:xfrm>
            <a:off x="760664" y="985253"/>
            <a:ext cx="5906836" cy="1323439"/>
          </a:xfrm>
          <a:prstGeom prst="rect">
            <a:avLst/>
          </a:prstGeom>
          <a:noFill/>
        </p:spPr>
        <p:txBody>
          <a:bodyPr wrap="square" rtlCol="0">
            <a:spAutoFit/>
          </a:bodyPr>
          <a:lstStyle/>
          <a:p>
            <a:r>
              <a:rPr lang="en-AU" sz="4000" b="1">
                <a:solidFill>
                  <a:srgbClr val="006BB6"/>
                </a:solidFill>
                <a:effectLst/>
                <a:latin typeface="Avenir LT Std" panose="020B0503020203020204" pitchFamily="34" charset="0"/>
              </a:rPr>
              <a:t>ACKNOWLEDGEMENT OF COUNTRY</a:t>
            </a:r>
            <a:endParaRPr lang="en-AU" sz="4000">
              <a:solidFill>
                <a:srgbClr val="006BB6"/>
              </a:solidFill>
              <a:effectLst/>
              <a:latin typeface="Avenir LT Std" panose="020B0503020203020204" pitchFamily="34" charset="0"/>
            </a:endParaRPr>
          </a:p>
        </p:txBody>
      </p:sp>
      <p:sp>
        <p:nvSpPr>
          <p:cNvPr id="12" name="TextBox 11">
            <a:extLst>
              <a:ext uri="{FF2B5EF4-FFF2-40B4-BE49-F238E27FC236}">
                <a16:creationId xmlns:a16="http://schemas.microsoft.com/office/drawing/2014/main" id="{6D25D315-B17D-49ED-B5E3-EE66E569DA0F}"/>
              </a:ext>
            </a:extLst>
          </p:cNvPr>
          <p:cNvSpPr txBox="1"/>
          <p:nvPr userDrawn="1"/>
        </p:nvSpPr>
        <p:spPr>
          <a:xfrm>
            <a:off x="760664" y="2520345"/>
            <a:ext cx="5142831" cy="3062120"/>
          </a:xfrm>
          <a:prstGeom prst="rect">
            <a:avLst/>
          </a:prstGeom>
          <a:noFill/>
        </p:spPr>
        <p:txBody>
          <a:bodyPr wrap="square" rtlCol="0">
            <a:spAutoFit/>
          </a:bodyPr>
          <a:lstStyle/>
          <a:p>
            <a:pPr>
              <a:lnSpc>
                <a:spcPct val="150000"/>
              </a:lnSpc>
            </a:pPr>
            <a:r>
              <a:rPr lang="en-AU" sz="1300" i="1">
                <a:effectLst/>
                <a:latin typeface="Avenir LT Std" panose="020B0503020203020204" pitchFamily="34" charset="0"/>
              </a:rPr>
              <a:t>Brisbane City Council acknowledges this Country and its Traditional Custodians. We acknowledge and respect the spiritual relationship between Traditional Custodians and this Country, which has inspired language, songs, dances, lore and dreaming stories over many thousands of years. </a:t>
            </a:r>
          </a:p>
          <a:p>
            <a:pPr>
              <a:lnSpc>
                <a:spcPct val="150000"/>
              </a:lnSpc>
            </a:pPr>
            <a:endParaRPr lang="en-AU" sz="1300" i="1">
              <a:effectLst/>
              <a:latin typeface="Avenir LT Std" panose="020B0503020203020204" pitchFamily="34" charset="0"/>
            </a:endParaRPr>
          </a:p>
          <a:p>
            <a:pPr>
              <a:lnSpc>
                <a:spcPct val="150000"/>
              </a:lnSpc>
            </a:pPr>
            <a:r>
              <a:rPr lang="en-AU" sz="1300" i="1">
                <a:effectLst/>
                <a:latin typeface="Avenir LT Std" panose="020B0503020203020204" pitchFamily="34" charset="0"/>
              </a:rPr>
              <a:t>We pay our respects to the Elders, those who have passed into the dreaming; those here today; those of tomorrow. May we continue to peacefully walk together in gratitude, respect</a:t>
            </a:r>
            <a:r>
              <a:rPr lang="en-AU" sz="1300" i="1">
                <a:latin typeface="Avenir LT Std" panose="020B0503020203020204" pitchFamily="34" charset="0"/>
              </a:rPr>
              <a:t> </a:t>
            </a:r>
            <a:r>
              <a:rPr lang="en-AU" sz="1300" i="1">
                <a:effectLst/>
                <a:latin typeface="Avenir LT Std" panose="020B0503020203020204" pitchFamily="34" charset="0"/>
              </a:rPr>
              <a:t>and kindness in caring for this Country and one another.</a:t>
            </a:r>
          </a:p>
        </p:txBody>
      </p:sp>
      <p:pic>
        <p:nvPicPr>
          <p:cNvPr id="13" name="Picture 12" descr="A picture containing text, enamel&#10;&#10;Description automatically generated">
            <a:extLst>
              <a:ext uri="{FF2B5EF4-FFF2-40B4-BE49-F238E27FC236}">
                <a16:creationId xmlns:a16="http://schemas.microsoft.com/office/drawing/2014/main" id="{CECC1480-31BC-4AEE-B507-4E819B92DD34}"/>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6431597" y="1090235"/>
            <a:ext cx="4677532" cy="4677529"/>
          </a:xfrm>
          <a:prstGeom prst="rect">
            <a:avLst/>
          </a:prstGeom>
        </p:spPr>
      </p:pic>
    </p:spTree>
    <p:extLst>
      <p:ext uri="{BB962C8B-B14F-4D97-AF65-F5344CB8AC3E}">
        <p14:creationId xmlns:p14="http://schemas.microsoft.com/office/powerpoint/2010/main" val="2274996479"/>
      </p:ext>
    </p:extLst>
  </p:cSld>
  <p:clrMapOvr>
    <a:masterClrMapping/>
  </p:clrMapOvr>
  <p:extLst>
    <p:ext uri="{DCECCB84-F9BA-43D5-87BE-67443E8EF086}">
      <p15:sldGuideLst xmlns:p15="http://schemas.microsoft.com/office/powerpoint/2012/main">
        <p15:guide id="1" orient="horz" pos="890">
          <p15:clr>
            <a:srgbClr val="FBAE40"/>
          </p15:clr>
        </p15:guide>
        <p15:guide id="2" pos="71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34463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txStyles>
    <p:titleStyle>
      <a:lvl1pPr algn="l" defTabSz="914400" rtl="0" eaLnBrk="1" latinLnBrk="0" hangingPunct="1">
        <a:lnSpc>
          <a:spcPct val="90000"/>
        </a:lnSpc>
        <a:spcBef>
          <a:spcPct val="0"/>
        </a:spcBef>
        <a:buNone/>
        <a:defRPr sz="4400" b="1" kern="1200">
          <a:solidFill>
            <a:schemeClr val="tx1"/>
          </a:solidFill>
          <a:latin typeface="Avenir Next LT Pro" panose="020B05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56203-57EB-C6EA-D147-F406FC423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B394DA-0646-6761-1866-4D841369B6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92D6DB-EA99-C74E-A1E9-C276A924A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0104B-7C61-364C-B98C-24815D85BC5F}" type="datetimeFigureOut">
              <a:rPr lang="en-US" smtClean="0"/>
              <a:t>5/8/2023</a:t>
            </a:fld>
            <a:endParaRPr lang="en-US"/>
          </a:p>
        </p:txBody>
      </p:sp>
      <p:sp>
        <p:nvSpPr>
          <p:cNvPr id="5" name="Footer Placeholder 4">
            <a:extLst>
              <a:ext uri="{FF2B5EF4-FFF2-40B4-BE49-F238E27FC236}">
                <a16:creationId xmlns:a16="http://schemas.microsoft.com/office/drawing/2014/main" id="{BA73454F-DD8F-8A6E-AF56-72EFBA2535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39E57C-0316-51F4-3C61-19CCB0C60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08452-CFC8-EB42-BDB4-490D516C78F6}" type="slidenum">
              <a:rPr lang="en-US" smtClean="0"/>
              <a:t>‹#›</a:t>
            </a:fld>
            <a:endParaRPr lang="en-US"/>
          </a:p>
        </p:txBody>
      </p:sp>
    </p:spTree>
    <p:extLst>
      <p:ext uri="{BB962C8B-B14F-4D97-AF65-F5344CB8AC3E}">
        <p14:creationId xmlns:p14="http://schemas.microsoft.com/office/powerpoint/2010/main" val="2672385040"/>
      </p:ext>
    </p:extLst>
  </p:cSld>
  <p:clrMap bg1="lt1" tx1="dk1" bg2="lt2" tx2="dk2" accent1="accent1" accent2="accent2" accent3="accent3" accent4="accent4" accent5="accent5" accent6="accent6" hlink="hlink" folHlink="folHlink"/>
  <p:sldLayoutIdLst>
    <p:sldLayoutId id="2147483807" r:id="rId1"/>
    <p:sldLayoutId id="2147483806" r:id="rId2"/>
    <p:sldLayoutId id="2147483649" r:id="rId3"/>
    <p:sldLayoutId id="2147483650" r:id="rId4"/>
    <p:sldLayoutId id="2147483651" r:id="rId5"/>
    <p:sldLayoutId id="2147483652" r:id="rId6"/>
    <p:sldLayoutId id="2147483653" r:id="rId7"/>
    <p:sldLayoutId id="2147483654" r:id="rId8"/>
    <p:sldLayoutId id="2147483809" r:id="rId9"/>
    <p:sldLayoutId id="2147483656" r:id="rId10"/>
    <p:sldLayoutId id="2147483657" r:id="rId11"/>
    <p:sldLayoutId id="2147483658" r:id="rId12"/>
    <p:sldLayoutId id="2147483659" r:id="rId13"/>
    <p:sldLayoutId id="21474836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FFD73-5359-66FA-E537-AFCC5A874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FB17191-D840-1EC3-1D62-FA322F698D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BCAC17C-7A01-20BD-E94A-F45A75443A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05C4E-48F7-455B-B40A-D688C54B699E}" type="datetimeFigureOut">
              <a:rPr lang="en-AU" smtClean="0"/>
              <a:t>8/05/2023</a:t>
            </a:fld>
            <a:endParaRPr lang="en-AU"/>
          </a:p>
        </p:txBody>
      </p:sp>
      <p:sp>
        <p:nvSpPr>
          <p:cNvPr id="5" name="Footer Placeholder 4">
            <a:extLst>
              <a:ext uri="{FF2B5EF4-FFF2-40B4-BE49-F238E27FC236}">
                <a16:creationId xmlns:a16="http://schemas.microsoft.com/office/drawing/2014/main" id="{29EE6D60-4A53-4889-189B-0CB8182129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8F78BBA-E61C-BCCE-9CC2-63B93184E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4D724-43A0-4D2B-B665-6CB80B110F45}" type="slidenum">
              <a:rPr lang="en-AU" smtClean="0"/>
              <a:t>‹#›</a:t>
            </a:fld>
            <a:endParaRPr lang="en-AU"/>
          </a:p>
        </p:txBody>
      </p:sp>
    </p:spTree>
    <p:extLst>
      <p:ext uri="{BB962C8B-B14F-4D97-AF65-F5344CB8AC3E}">
        <p14:creationId xmlns:p14="http://schemas.microsoft.com/office/powerpoint/2010/main" val="254656229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 Id="rId5" Type="http://schemas.openxmlformats.org/officeDocument/2006/relationships/image" Target="../media/image11.emf"/><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5.emf"/><Relationship Id="rId1" Type="http://schemas.openxmlformats.org/officeDocument/2006/relationships/slideLayout" Target="../slideLayouts/slideLayout28.x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11.em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25.emf"/><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28.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5" Type="http://schemas.openxmlformats.org/officeDocument/2006/relationships/image" Target="../media/image20.emf"/><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0.emf"/><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25.emf"/><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 Id="rId5" Type="http://schemas.openxmlformats.org/officeDocument/2006/relationships/image" Target="../media/image11.emf"/><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11.emf"/><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43C3-0DE8-4BC7-8C1E-02187D67E4FF}"/>
              </a:ext>
            </a:extLst>
          </p:cNvPr>
          <p:cNvSpPr>
            <a:spLocks noGrp="1"/>
          </p:cNvSpPr>
          <p:nvPr>
            <p:ph type="title"/>
          </p:nvPr>
        </p:nvSpPr>
        <p:spPr>
          <a:xfrm>
            <a:off x="834729" y="2325582"/>
            <a:ext cx="10278949" cy="1486945"/>
          </a:xfrm>
          <a:solidFill>
            <a:schemeClr val="accent1">
              <a:alpha val="52000"/>
            </a:schemeClr>
          </a:solidFill>
        </p:spPr>
        <p:txBody>
          <a:bodyPr/>
          <a:lstStyle/>
          <a:p>
            <a:pPr algn="ctr"/>
            <a:r>
              <a:rPr lang="en-AU" sz="4400" dirty="0"/>
              <a:t>BRISBANE’S INNER CITY STRATEGY</a:t>
            </a:r>
            <a:br>
              <a:rPr lang="en-AU" sz="4400" dirty="0"/>
            </a:br>
            <a:r>
              <a:rPr lang="en-AU" sz="4400" dirty="0"/>
              <a:t>Our plan for a future alive with opportunity</a:t>
            </a:r>
          </a:p>
        </p:txBody>
      </p:sp>
      <p:sp>
        <p:nvSpPr>
          <p:cNvPr id="4" name="Title 1">
            <a:extLst>
              <a:ext uri="{FF2B5EF4-FFF2-40B4-BE49-F238E27FC236}">
                <a16:creationId xmlns:a16="http://schemas.microsoft.com/office/drawing/2014/main" id="{5F268CC9-456F-C077-E5CE-CA9F716D1BE6}"/>
              </a:ext>
            </a:extLst>
          </p:cNvPr>
          <p:cNvSpPr txBox="1">
            <a:spLocks/>
          </p:cNvSpPr>
          <p:nvPr/>
        </p:nvSpPr>
        <p:spPr>
          <a:xfrm>
            <a:off x="3484353" y="4430874"/>
            <a:ext cx="5229538" cy="1011939"/>
          </a:xfrm>
          <a:prstGeom prst="rect">
            <a:avLst/>
          </a:prstGeom>
          <a:solidFill>
            <a:schemeClr val="accent1">
              <a:alpha val="52000"/>
            </a:schemeClr>
          </a:solidFill>
        </p:spPr>
        <p:txBody>
          <a:bodyPr lIns="91440" tIns="45720" rIns="91440" bIns="45720" anchor="ctr" anchorCtr="0"/>
          <a:lstStyle>
            <a:lvl1pPr algn="l" defTabSz="914400" rtl="0" eaLnBrk="1" latinLnBrk="0" hangingPunct="1">
              <a:lnSpc>
                <a:spcPct val="90000"/>
              </a:lnSpc>
              <a:spcBef>
                <a:spcPct val="0"/>
              </a:spcBef>
              <a:buNone/>
              <a:defRPr lang="en-AU" sz="7000" b="1" kern="1200" spc="0" baseline="0" dirty="0">
                <a:solidFill>
                  <a:schemeClr val="bg1"/>
                </a:solidFill>
                <a:effectLst>
                  <a:outerShdw blurRad="254000" sx="102000" sy="102000" algn="ctr" rotWithShape="0">
                    <a:prstClr val="black">
                      <a:alpha val="75000"/>
                    </a:prstClr>
                  </a:outerShdw>
                </a:effectLst>
                <a:latin typeface="Avenir LT Std 55 Roman" panose="020B0503020203020204"/>
                <a:ea typeface="+mj-ea"/>
                <a:cs typeface="Arial" panose="020B0604020202020204" pitchFamily="34" charset="0"/>
              </a:defRPr>
            </a:lvl1pPr>
          </a:lstStyle>
          <a:p>
            <a:pPr algn="ctr"/>
            <a:r>
              <a:rPr lang="en-GB" sz="2000" dirty="0">
                <a:cs typeface="Arial"/>
              </a:rPr>
              <a:t>Legacy and Precinct Planning Manager</a:t>
            </a:r>
          </a:p>
          <a:p>
            <a:pPr algn="ctr"/>
            <a:r>
              <a:rPr lang="en-GB" sz="2000" dirty="0">
                <a:cs typeface="Arial"/>
              </a:rPr>
              <a:t>Brisbane 2032 Host City</a:t>
            </a:r>
          </a:p>
          <a:p>
            <a:pPr algn="ctr"/>
            <a:r>
              <a:rPr lang="en-GB" sz="2000">
                <a:cs typeface="Arial"/>
              </a:rPr>
              <a:t>City Planning and Sustainabilty</a:t>
            </a:r>
          </a:p>
        </p:txBody>
      </p:sp>
      <p:sp>
        <p:nvSpPr>
          <p:cNvPr id="3" name="Title 1">
            <a:extLst>
              <a:ext uri="{FF2B5EF4-FFF2-40B4-BE49-F238E27FC236}">
                <a16:creationId xmlns:a16="http://schemas.microsoft.com/office/drawing/2014/main" id="{3A85D206-9EB5-F4C6-B1D5-4C7C854836FF}"/>
              </a:ext>
            </a:extLst>
          </p:cNvPr>
          <p:cNvSpPr txBox="1">
            <a:spLocks/>
          </p:cNvSpPr>
          <p:nvPr/>
        </p:nvSpPr>
        <p:spPr>
          <a:xfrm>
            <a:off x="834729" y="3812527"/>
            <a:ext cx="10278949" cy="618447"/>
          </a:xfrm>
          <a:prstGeom prst="rect">
            <a:avLst/>
          </a:prstGeom>
          <a:solidFill>
            <a:schemeClr val="accent1">
              <a:alpha val="52000"/>
            </a:schemeClr>
          </a:solidFill>
        </p:spPr>
        <p:txBody>
          <a:bodyPr lIns="91440" tIns="45720" rIns="91440" bIns="45720" anchor="ctr" anchorCtr="0"/>
          <a:lstStyle>
            <a:lvl1pPr algn="l" defTabSz="914400" rtl="0" eaLnBrk="1" latinLnBrk="0" hangingPunct="1">
              <a:lnSpc>
                <a:spcPct val="90000"/>
              </a:lnSpc>
              <a:spcBef>
                <a:spcPct val="0"/>
              </a:spcBef>
              <a:buNone/>
              <a:defRPr lang="en-AU" sz="7000" b="1" kern="1200" spc="0" baseline="0" dirty="0">
                <a:solidFill>
                  <a:schemeClr val="bg1"/>
                </a:solidFill>
                <a:effectLst>
                  <a:outerShdw blurRad="254000" sx="102000" sy="102000" algn="ctr" rotWithShape="0">
                    <a:prstClr val="black">
                      <a:alpha val="75000"/>
                    </a:prstClr>
                  </a:outerShdw>
                </a:effectLst>
                <a:latin typeface="Avenir LT Std 55 Roman" panose="020B0503020203020204"/>
                <a:ea typeface="+mj-ea"/>
                <a:cs typeface="Arial" panose="020B0604020202020204" pitchFamily="34" charset="0"/>
              </a:defRPr>
            </a:lvl1pPr>
          </a:lstStyle>
          <a:p>
            <a:pPr algn="ctr"/>
            <a:r>
              <a:rPr lang="en-GB" sz="2000" dirty="0">
                <a:cs typeface="Arial"/>
              </a:rPr>
              <a:t>Economic Development and the Brisbane 2032 Olympic and Paralympic Games Committee</a:t>
            </a:r>
          </a:p>
          <a:p>
            <a:pPr algn="ctr"/>
            <a:r>
              <a:rPr lang="en-GB" sz="2000" dirty="0">
                <a:cs typeface="Arial"/>
              </a:rPr>
              <a:t>9 May 2023</a:t>
            </a:r>
            <a:endParaRPr lang="en-GB" sz="2000" dirty="0"/>
          </a:p>
        </p:txBody>
      </p:sp>
    </p:spTree>
    <p:extLst>
      <p:ext uri="{BB962C8B-B14F-4D97-AF65-F5344CB8AC3E}">
        <p14:creationId xmlns:p14="http://schemas.microsoft.com/office/powerpoint/2010/main" val="3099109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BC0D27-5C6A-90B6-3DE3-26F91E47C707}"/>
              </a:ext>
            </a:extLst>
          </p:cNvPr>
          <p:cNvSpPr/>
          <p:nvPr/>
        </p:nvSpPr>
        <p:spPr>
          <a:xfrm>
            <a:off x="3607479" y="576370"/>
            <a:ext cx="2640921" cy="804546"/>
          </a:xfrm>
          <a:prstGeom prst="rect">
            <a:avLst/>
          </a:prstGeom>
          <a:solidFill>
            <a:srgbClr val="006BB7"/>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l"/>
            <a:r>
              <a:rPr lang="en-GB" sz="1400" b="1" i="0" u="none" strike="noStrike" baseline="0" dirty="0">
                <a:solidFill>
                  <a:srgbClr val="FFFFFF"/>
                </a:solidFill>
                <a:latin typeface="Avenir LT Std" panose="020B0503020203020204"/>
              </a:rPr>
              <a:t>PART 1 </a:t>
            </a:r>
            <a:r>
              <a:rPr lang="en-GB" sz="1400" b="0" i="0" u="none" strike="noStrike" baseline="0" dirty="0">
                <a:solidFill>
                  <a:srgbClr val="FFFFFF"/>
                </a:solidFill>
                <a:latin typeface="Avenir LT Std" panose="020B0503020203020204"/>
              </a:rPr>
              <a:t>outlines the vital importance of Brisbane’s inner city </a:t>
            </a:r>
            <a:endParaRPr lang="en-AU" sz="1400" i="1" dirty="0">
              <a:latin typeface="Avenir LT Std" panose="020B0503020203020204"/>
              <a:cs typeface="Calibri"/>
            </a:endParaRPr>
          </a:p>
        </p:txBody>
      </p:sp>
      <p:sp>
        <p:nvSpPr>
          <p:cNvPr id="15" name="Arrow: Right 11">
            <a:extLst>
              <a:ext uri="{FF2B5EF4-FFF2-40B4-BE49-F238E27FC236}">
                <a16:creationId xmlns:a16="http://schemas.microsoft.com/office/drawing/2014/main" id="{0349922F-3F89-FA03-0013-B7547E501D46}"/>
              </a:ext>
            </a:extLst>
          </p:cNvPr>
          <p:cNvSpPr/>
          <p:nvPr/>
        </p:nvSpPr>
        <p:spPr>
          <a:xfrm>
            <a:off x="6270951" y="2870357"/>
            <a:ext cx="283888" cy="488071"/>
          </a:xfrm>
          <a:prstGeom prst="rightArrow">
            <a:avLst/>
          </a:prstGeom>
          <a:solidFill>
            <a:srgbClr val="006BB7"/>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6072D8B2-D50C-A779-59A1-CAA3F8DC0A2D}"/>
              </a:ext>
            </a:extLst>
          </p:cNvPr>
          <p:cNvSpPr/>
          <p:nvPr/>
        </p:nvSpPr>
        <p:spPr>
          <a:xfrm>
            <a:off x="3641537" y="2512295"/>
            <a:ext cx="2640922" cy="1204197"/>
          </a:xfrm>
          <a:prstGeom prst="rect">
            <a:avLst/>
          </a:prstGeom>
          <a:solidFill>
            <a:srgbClr val="006BB7"/>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l"/>
            <a:r>
              <a:rPr lang="en-GB" sz="1400" b="1" dirty="0">
                <a:solidFill>
                  <a:srgbClr val="FFFFFF"/>
                </a:solidFill>
                <a:latin typeface="Avenir LT Std" panose="020B0503020203020204"/>
              </a:rPr>
              <a:t>PART 2 </a:t>
            </a:r>
            <a:r>
              <a:rPr lang="en-GB" sz="1400" dirty="0">
                <a:solidFill>
                  <a:srgbClr val="FFFFFF"/>
                </a:solidFill>
                <a:latin typeface="Avenir LT Std" panose="020B0503020203020204"/>
              </a:rPr>
              <a:t>sets the strategic direction that will help shape the future of Brisbane’s inner city, underpinned by four key pillars.</a:t>
            </a:r>
            <a:endParaRPr lang="en-AU" sz="1400" dirty="0">
              <a:solidFill>
                <a:srgbClr val="FFFFFF"/>
              </a:solidFill>
              <a:latin typeface="Avenir LT Std" panose="020B0503020203020204"/>
            </a:endParaRPr>
          </a:p>
        </p:txBody>
      </p:sp>
      <p:sp>
        <p:nvSpPr>
          <p:cNvPr id="19" name="Arrow: Right 11">
            <a:extLst>
              <a:ext uri="{FF2B5EF4-FFF2-40B4-BE49-F238E27FC236}">
                <a16:creationId xmlns:a16="http://schemas.microsoft.com/office/drawing/2014/main" id="{89F2723C-EEEE-2D45-66D0-A62CD9072D5E}"/>
              </a:ext>
            </a:extLst>
          </p:cNvPr>
          <p:cNvSpPr/>
          <p:nvPr/>
        </p:nvSpPr>
        <p:spPr>
          <a:xfrm>
            <a:off x="6237291" y="5364171"/>
            <a:ext cx="283888" cy="488071"/>
          </a:xfrm>
          <a:prstGeom prst="rightArrow">
            <a:avLst/>
          </a:prstGeom>
          <a:solidFill>
            <a:srgbClr val="006BB7"/>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30018C14-4A63-25FA-85CE-8E9F70B12EE8}"/>
              </a:ext>
            </a:extLst>
          </p:cNvPr>
          <p:cNvSpPr/>
          <p:nvPr/>
        </p:nvSpPr>
        <p:spPr>
          <a:xfrm>
            <a:off x="3641537" y="5033510"/>
            <a:ext cx="2595754" cy="1142817"/>
          </a:xfrm>
          <a:prstGeom prst="rect">
            <a:avLst/>
          </a:prstGeom>
          <a:solidFill>
            <a:srgbClr val="006BB7"/>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l"/>
            <a:r>
              <a:rPr lang="en-GB" sz="1400" b="1" i="0" u="none" strike="noStrike" baseline="0">
                <a:solidFill>
                  <a:srgbClr val="FFFFFF"/>
                </a:solidFill>
                <a:latin typeface="Avenir LT Std" panose="020B0503020203020204"/>
              </a:rPr>
              <a:t>PART 3 </a:t>
            </a:r>
            <a:r>
              <a:rPr lang="en-GB" sz="1400" i="0" u="none" strike="noStrike" baseline="0">
                <a:solidFill>
                  <a:srgbClr val="FFFFFF"/>
                </a:solidFill>
                <a:latin typeface="Avenir LT Std" panose="020B0503020203020204"/>
              </a:rPr>
              <a:t>is a cal</a:t>
            </a:r>
            <a:r>
              <a:rPr lang="en-GB" sz="1400">
                <a:solidFill>
                  <a:srgbClr val="FFFFFF"/>
                </a:solidFill>
                <a:latin typeface="Avenir LT Std" panose="020B0503020203020204"/>
              </a:rPr>
              <a:t>l to action,</a:t>
            </a:r>
            <a:r>
              <a:rPr lang="en-GB" sz="1400" i="0" u="none" strike="noStrike" baseline="0">
                <a:solidFill>
                  <a:srgbClr val="FFFFFF"/>
                </a:solidFill>
                <a:latin typeface="Avenir LT Std" panose="020B0503020203020204"/>
              </a:rPr>
              <a:t> </a:t>
            </a:r>
            <a:r>
              <a:rPr lang="en-GB" sz="1400">
                <a:solidFill>
                  <a:srgbClr val="FFFFFF"/>
                </a:solidFill>
                <a:latin typeface="Avenir LT Std" panose="020B0503020203020204"/>
              </a:rPr>
              <a:t>highlighting</a:t>
            </a:r>
            <a:r>
              <a:rPr lang="en-GB" sz="1400" i="0" u="none" strike="noStrike" baseline="0">
                <a:solidFill>
                  <a:srgbClr val="FFFFFF"/>
                </a:solidFill>
                <a:latin typeface="Avenir LT Std" panose="020B0503020203020204"/>
              </a:rPr>
              <a:t> the need to prioritise precinct planning to drive transformative change.</a:t>
            </a:r>
            <a:endParaRPr lang="en-AU" sz="1400">
              <a:solidFill>
                <a:srgbClr val="FFFFFF"/>
              </a:solidFill>
              <a:latin typeface="Avenir LT Std" panose="020B0503020203020204"/>
            </a:endParaRPr>
          </a:p>
        </p:txBody>
      </p:sp>
      <p:sp>
        <p:nvSpPr>
          <p:cNvPr id="21" name="Arrow: Right 11">
            <a:extLst>
              <a:ext uri="{FF2B5EF4-FFF2-40B4-BE49-F238E27FC236}">
                <a16:creationId xmlns:a16="http://schemas.microsoft.com/office/drawing/2014/main" id="{1844A5DF-30D3-F7BC-AEEB-72F309A20D7D}"/>
              </a:ext>
            </a:extLst>
          </p:cNvPr>
          <p:cNvSpPr/>
          <p:nvPr/>
        </p:nvSpPr>
        <p:spPr>
          <a:xfrm>
            <a:off x="6246917" y="734607"/>
            <a:ext cx="283888" cy="488071"/>
          </a:xfrm>
          <a:prstGeom prst="rightArrow">
            <a:avLst/>
          </a:prstGeom>
          <a:solidFill>
            <a:srgbClr val="006BB7"/>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CF67E92F-3C54-4F45-A334-9BF6DF414DC8}"/>
              </a:ext>
            </a:extLst>
          </p:cNvPr>
          <p:cNvPicPr>
            <a:picLocks noChangeAspect="1"/>
          </p:cNvPicPr>
          <p:nvPr/>
        </p:nvPicPr>
        <p:blipFill>
          <a:blip r:embed="rId3"/>
          <a:stretch>
            <a:fillRect/>
          </a:stretch>
        </p:blipFill>
        <p:spPr>
          <a:xfrm>
            <a:off x="216318" y="982428"/>
            <a:ext cx="3204113" cy="4564349"/>
          </a:xfrm>
          <a:prstGeom prst="rect">
            <a:avLst/>
          </a:prstGeom>
        </p:spPr>
      </p:pic>
      <p:pic>
        <p:nvPicPr>
          <p:cNvPr id="2" name="Picture 1">
            <a:extLst>
              <a:ext uri="{FF2B5EF4-FFF2-40B4-BE49-F238E27FC236}">
                <a16:creationId xmlns:a16="http://schemas.microsoft.com/office/drawing/2014/main" id="{6D7BAE49-5AA7-457A-F80E-8E78CD9FEE2D}"/>
              </a:ext>
            </a:extLst>
          </p:cNvPr>
          <p:cNvPicPr>
            <a:picLocks noChangeAspect="1"/>
          </p:cNvPicPr>
          <p:nvPr/>
        </p:nvPicPr>
        <p:blipFill>
          <a:blip r:embed="rId4"/>
          <a:srcRect/>
          <a:stretch/>
        </p:blipFill>
        <p:spPr>
          <a:xfrm>
            <a:off x="730789" y="6227389"/>
            <a:ext cx="1435098" cy="396694"/>
          </a:xfrm>
          <a:prstGeom prst="rect">
            <a:avLst/>
          </a:prstGeom>
        </p:spPr>
      </p:pic>
      <p:sp>
        <p:nvSpPr>
          <p:cNvPr id="3" name="Rectangle 2">
            <a:extLst>
              <a:ext uri="{FF2B5EF4-FFF2-40B4-BE49-F238E27FC236}">
                <a16:creationId xmlns:a16="http://schemas.microsoft.com/office/drawing/2014/main" id="{E0C3D0B0-49F5-5597-6289-CB9D205764E1}"/>
              </a:ext>
            </a:extLst>
          </p:cNvPr>
          <p:cNvSpPr/>
          <p:nvPr/>
        </p:nvSpPr>
        <p:spPr>
          <a:xfrm>
            <a:off x="4726974" y="6561841"/>
            <a:ext cx="2233127" cy="289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25F83055-5E40-0D44-0BDC-15AC30C722A9}"/>
              </a:ext>
            </a:extLst>
          </p:cNvPr>
          <p:cNvPicPr>
            <a:picLocks noChangeAspect="1"/>
          </p:cNvPicPr>
          <p:nvPr/>
        </p:nvPicPr>
        <p:blipFill rotWithShape="1">
          <a:blip r:embed="rId5"/>
          <a:srcRect l="2761" t="9298" r="2469" b="1636"/>
          <a:stretch/>
        </p:blipFill>
        <p:spPr>
          <a:xfrm>
            <a:off x="6600870" y="55780"/>
            <a:ext cx="5528780" cy="6746440"/>
          </a:xfrm>
          <a:prstGeom prst="rect">
            <a:avLst/>
          </a:prstGeom>
        </p:spPr>
      </p:pic>
    </p:spTree>
    <p:extLst>
      <p:ext uri="{BB962C8B-B14F-4D97-AF65-F5344CB8AC3E}">
        <p14:creationId xmlns:p14="http://schemas.microsoft.com/office/powerpoint/2010/main" val="346284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F058CFA-43B3-406A-A57E-1EA6E1ED0206}"/>
              </a:ext>
            </a:extLst>
          </p:cNvPr>
          <p:cNvSpPr/>
          <p:nvPr/>
        </p:nvSpPr>
        <p:spPr>
          <a:xfrm>
            <a:off x="0" y="-458"/>
            <a:ext cx="12192000" cy="6858000"/>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sp>
        <p:nvSpPr>
          <p:cNvPr id="19" name="TextBox 18">
            <a:extLst>
              <a:ext uri="{FF2B5EF4-FFF2-40B4-BE49-F238E27FC236}">
                <a16:creationId xmlns:a16="http://schemas.microsoft.com/office/drawing/2014/main" id="{C33AA51A-0F73-49AD-B362-72946632CED1}"/>
              </a:ext>
            </a:extLst>
          </p:cNvPr>
          <p:cNvSpPr txBox="1"/>
          <p:nvPr/>
        </p:nvSpPr>
        <p:spPr>
          <a:xfrm>
            <a:off x="346834" y="195915"/>
            <a:ext cx="5769295" cy="707886"/>
          </a:xfrm>
          <a:prstGeom prst="rect">
            <a:avLst/>
          </a:prstGeom>
          <a:noFill/>
        </p:spPr>
        <p:txBody>
          <a:bodyPr wrap="square" lIns="91440" tIns="45720" rIns="91440" bIns="45720" rtlCol="0" anchor="t">
            <a:spAutoFit/>
          </a:bodyPr>
          <a:lstStyle/>
          <a:p>
            <a:r>
              <a:rPr lang="en-AU" sz="4000" b="1" dirty="0">
                <a:solidFill>
                  <a:srgbClr val="FFD100"/>
                </a:solidFill>
                <a:effectLst/>
                <a:latin typeface="Avenir LT Std"/>
                <a:cs typeface="Arial"/>
              </a:rPr>
              <a:t>Four Strategy </a:t>
            </a:r>
            <a:r>
              <a:rPr lang="en-AU" sz="4000" b="1" dirty="0">
                <a:solidFill>
                  <a:srgbClr val="FFD100"/>
                </a:solidFill>
                <a:latin typeface="Avenir LT Std"/>
                <a:cs typeface="Arial"/>
              </a:rPr>
              <a:t>pillars</a:t>
            </a:r>
            <a:endParaRPr lang="en-AU" sz="4000" dirty="0">
              <a:solidFill>
                <a:srgbClr val="FFD100"/>
              </a:solidFill>
              <a:effectLst/>
              <a:latin typeface="Avenir LT Std"/>
              <a:cs typeface="Arial" panose="020B060402020202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1D960D32-25FB-E308-CE97-B5564B5A76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1597" t="24445" r="-70" b="35334"/>
          <a:stretch/>
        </p:blipFill>
        <p:spPr>
          <a:xfrm flipV="1">
            <a:off x="6131118" y="458"/>
            <a:ext cx="6060882" cy="1410498"/>
          </a:xfrm>
          <a:prstGeom prst="rect">
            <a:avLst/>
          </a:prstGeom>
        </p:spPr>
      </p:pic>
      <p:sp>
        <p:nvSpPr>
          <p:cNvPr id="10" name="Rectangle 9">
            <a:extLst>
              <a:ext uri="{FF2B5EF4-FFF2-40B4-BE49-F238E27FC236}">
                <a16:creationId xmlns:a16="http://schemas.microsoft.com/office/drawing/2014/main" id="{3558B40B-6D6B-5240-263C-288F66737320}"/>
              </a:ext>
            </a:extLst>
          </p:cNvPr>
          <p:cNvSpPr/>
          <p:nvPr/>
        </p:nvSpPr>
        <p:spPr>
          <a:xfrm>
            <a:off x="480023" y="2563021"/>
            <a:ext cx="2320120" cy="3222564"/>
          </a:xfrm>
          <a:prstGeom prst="rect">
            <a:avLst/>
          </a:prstGeom>
          <a:solidFill>
            <a:schemeClr val="bg1"/>
          </a:solidFill>
          <a:ln w="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E2F16490-1AA0-BB7F-3FE8-6E42B332BFFE}"/>
              </a:ext>
            </a:extLst>
          </p:cNvPr>
          <p:cNvSpPr/>
          <p:nvPr/>
        </p:nvSpPr>
        <p:spPr>
          <a:xfrm>
            <a:off x="3446376" y="2563019"/>
            <a:ext cx="2320120" cy="3222564"/>
          </a:xfrm>
          <a:prstGeom prst="rect">
            <a:avLst/>
          </a:prstGeom>
          <a:solidFill>
            <a:schemeClr val="bg1"/>
          </a:solidFill>
          <a:ln w="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9B837628-2179-A6C4-1798-C07B753EEF7A}"/>
              </a:ext>
            </a:extLst>
          </p:cNvPr>
          <p:cNvSpPr/>
          <p:nvPr/>
        </p:nvSpPr>
        <p:spPr>
          <a:xfrm>
            <a:off x="6431569" y="2563019"/>
            <a:ext cx="2320120" cy="3222564"/>
          </a:xfrm>
          <a:prstGeom prst="rect">
            <a:avLst/>
          </a:prstGeom>
          <a:solidFill>
            <a:schemeClr val="bg1"/>
          </a:solidFill>
          <a:ln w="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72072B7E-3711-B7B9-20E0-68334BD284CA}"/>
              </a:ext>
            </a:extLst>
          </p:cNvPr>
          <p:cNvSpPr/>
          <p:nvPr/>
        </p:nvSpPr>
        <p:spPr>
          <a:xfrm>
            <a:off x="9388399" y="2563019"/>
            <a:ext cx="2320120" cy="3222564"/>
          </a:xfrm>
          <a:prstGeom prst="rect">
            <a:avLst/>
          </a:prstGeom>
          <a:solidFill>
            <a:schemeClr val="bg1"/>
          </a:solidFill>
          <a:ln w="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pic>
        <p:nvPicPr>
          <p:cNvPr id="3" name="Picture 3" descr="Logo&#10;&#10;Description automatically generated">
            <a:extLst>
              <a:ext uri="{FF2B5EF4-FFF2-40B4-BE49-F238E27FC236}">
                <a16:creationId xmlns:a16="http://schemas.microsoft.com/office/drawing/2014/main" id="{7ED72BB7-17CA-82EE-5022-A11DB1F201CC}"/>
              </a:ext>
            </a:extLst>
          </p:cNvPr>
          <p:cNvPicPr>
            <a:picLocks noChangeAspect="1"/>
          </p:cNvPicPr>
          <p:nvPr/>
        </p:nvPicPr>
        <p:blipFill rotWithShape="1">
          <a:blip r:embed="rId3"/>
          <a:srcRect r="61245"/>
          <a:stretch/>
        </p:blipFill>
        <p:spPr>
          <a:xfrm>
            <a:off x="495013" y="2295600"/>
            <a:ext cx="2296366" cy="2706022"/>
          </a:xfrm>
          <a:prstGeom prst="rect">
            <a:avLst/>
          </a:prstGeom>
        </p:spPr>
      </p:pic>
      <p:pic>
        <p:nvPicPr>
          <p:cNvPr id="4" name="Picture 3" descr="Logo&#10;&#10;Description automatically generated">
            <a:extLst>
              <a:ext uri="{FF2B5EF4-FFF2-40B4-BE49-F238E27FC236}">
                <a16:creationId xmlns:a16="http://schemas.microsoft.com/office/drawing/2014/main" id="{DE018C77-1EB6-8FA6-F56A-B0B202E0C6FC}"/>
              </a:ext>
            </a:extLst>
          </p:cNvPr>
          <p:cNvPicPr>
            <a:picLocks noChangeAspect="1"/>
          </p:cNvPicPr>
          <p:nvPr/>
        </p:nvPicPr>
        <p:blipFill rotWithShape="1">
          <a:blip r:embed="rId3"/>
          <a:srcRect l="61314" r="365"/>
          <a:stretch/>
        </p:blipFill>
        <p:spPr>
          <a:xfrm>
            <a:off x="3435933" y="2325680"/>
            <a:ext cx="2274440" cy="2706022"/>
          </a:xfrm>
          <a:prstGeom prst="rect">
            <a:avLst/>
          </a:prstGeom>
        </p:spPr>
      </p:pic>
      <p:pic>
        <p:nvPicPr>
          <p:cNvPr id="5" name="Picture 6">
            <a:extLst>
              <a:ext uri="{FF2B5EF4-FFF2-40B4-BE49-F238E27FC236}">
                <a16:creationId xmlns:a16="http://schemas.microsoft.com/office/drawing/2014/main" id="{5F0A20FB-3A7B-BDE9-0545-08CED5ABA785}"/>
              </a:ext>
            </a:extLst>
          </p:cNvPr>
          <p:cNvPicPr>
            <a:picLocks noChangeAspect="1"/>
          </p:cNvPicPr>
          <p:nvPr/>
        </p:nvPicPr>
        <p:blipFill rotWithShape="1">
          <a:blip r:embed="rId4"/>
          <a:srcRect l="224" r="60073" b="813"/>
          <a:stretch/>
        </p:blipFill>
        <p:spPr>
          <a:xfrm>
            <a:off x="6355586" y="2297856"/>
            <a:ext cx="2502843" cy="2809637"/>
          </a:xfrm>
          <a:prstGeom prst="rect">
            <a:avLst/>
          </a:prstGeom>
        </p:spPr>
      </p:pic>
      <p:pic>
        <p:nvPicPr>
          <p:cNvPr id="7" name="Picture 6">
            <a:extLst>
              <a:ext uri="{FF2B5EF4-FFF2-40B4-BE49-F238E27FC236}">
                <a16:creationId xmlns:a16="http://schemas.microsoft.com/office/drawing/2014/main" id="{BEED6438-A221-9CE5-9DD4-320B827EDFED}"/>
              </a:ext>
            </a:extLst>
          </p:cNvPr>
          <p:cNvPicPr>
            <a:picLocks noChangeAspect="1"/>
          </p:cNvPicPr>
          <p:nvPr/>
        </p:nvPicPr>
        <p:blipFill rotWithShape="1">
          <a:blip r:embed="rId4"/>
          <a:srcRect l="57653" r="-366" b="813"/>
          <a:stretch/>
        </p:blipFill>
        <p:spPr>
          <a:xfrm>
            <a:off x="9175705" y="2297855"/>
            <a:ext cx="2695718" cy="2809637"/>
          </a:xfrm>
          <a:prstGeom prst="rect">
            <a:avLst/>
          </a:prstGeom>
        </p:spPr>
      </p:pic>
      <p:sp>
        <p:nvSpPr>
          <p:cNvPr id="9" name="TextBox 8">
            <a:extLst>
              <a:ext uri="{FF2B5EF4-FFF2-40B4-BE49-F238E27FC236}">
                <a16:creationId xmlns:a16="http://schemas.microsoft.com/office/drawing/2014/main" id="{94D25AFD-C28B-7FF4-DB1D-78D8484059B1}"/>
              </a:ext>
            </a:extLst>
          </p:cNvPr>
          <p:cNvSpPr txBox="1"/>
          <p:nvPr/>
        </p:nvSpPr>
        <p:spPr>
          <a:xfrm>
            <a:off x="551472" y="4713961"/>
            <a:ext cx="2185437" cy="923330"/>
          </a:xfrm>
          <a:prstGeom prst="rect">
            <a:avLst/>
          </a:prstGeom>
          <a:noFill/>
        </p:spPr>
        <p:txBody>
          <a:bodyPr wrap="square" lIns="91440" tIns="45720" rIns="91440" bIns="45720" rtlCol="0" anchor="t">
            <a:spAutoFit/>
          </a:bodyPr>
          <a:lstStyle/>
          <a:p>
            <a:pPr algn="ctr"/>
            <a:r>
              <a:rPr lang="en-AU" dirty="0">
                <a:solidFill>
                  <a:srgbClr val="009D57"/>
                </a:solidFill>
                <a:latin typeface="Avenir LT Std" panose="020B0503020203020204"/>
                <a:ea typeface="+mn-lt"/>
                <a:cs typeface="+mn-lt"/>
              </a:rPr>
              <a:t>Celebrating Brisbane’s subtropical lifestyle</a:t>
            </a:r>
            <a:endParaRPr lang="en-US" dirty="0">
              <a:solidFill>
                <a:srgbClr val="009D57"/>
              </a:solidFill>
              <a:latin typeface="Avenir LT Std" panose="020B0503020203020204"/>
              <a:cs typeface="Calibri" panose="020F0502020204030204"/>
            </a:endParaRPr>
          </a:p>
        </p:txBody>
      </p:sp>
      <p:sp>
        <p:nvSpPr>
          <p:cNvPr id="12" name="TextBox 11">
            <a:extLst>
              <a:ext uri="{FF2B5EF4-FFF2-40B4-BE49-F238E27FC236}">
                <a16:creationId xmlns:a16="http://schemas.microsoft.com/office/drawing/2014/main" id="{4D389682-BDC3-E1D8-8C7E-226B51637316}"/>
              </a:ext>
            </a:extLst>
          </p:cNvPr>
          <p:cNvSpPr txBox="1"/>
          <p:nvPr/>
        </p:nvSpPr>
        <p:spPr>
          <a:xfrm>
            <a:off x="3752534" y="4684348"/>
            <a:ext cx="1761204" cy="923330"/>
          </a:xfrm>
          <a:prstGeom prst="rect">
            <a:avLst/>
          </a:prstGeom>
          <a:noFill/>
        </p:spPr>
        <p:txBody>
          <a:bodyPr wrap="square" lIns="91440" tIns="45720" rIns="91440" bIns="45720" rtlCol="0" anchor="t">
            <a:spAutoFit/>
          </a:bodyPr>
          <a:lstStyle/>
          <a:p>
            <a:pPr algn="ctr"/>
            <a:r>
              <a:rPr lang="en-AU" dirty="0">
                <a:solidFill>
                  <a:srgbClr val="FFD100"/>
                </a:solidFill>
                <a:latin typeface="Avenir LT Std" panose="020B0503020203020204"/>
                <a:ea typeface="+mn-lt"/>
                <a:cs typeface="Arial"/>
              </a:rPr>
              <a:t>Curating </a:t>
            </a:r>
          </a:p>
          <a:p>
            <a:pPr algn="ctr"/>
            <a:r>
              <a:rPr lang="en-AU" dirty="0">
                <a:solidFill>
                  <a:srgbClr val="FFD100"/>
                </a:solidFill>
                <a:latin typeface="Avenir LT Std" panose="020B0503020203020204"/>
                <a:ea typeface="+mn-lt"/>
                <a:cs typeface="Arial"/>
              </a:rPr>
              <a:t>cultural experiences</a:t>
            </a:r>
            <a:endParaRPr lang="en-US" dirty="0">
              <a:solidFill>
                <a:srgbClr val="FFD100"/>
              </a:solidFill>
              <a:latin typeface="Avenir LT Std" panose="020B0503020203020204"/>
              <a:cs typeface="Calibri"/>
            </a:endParaRPr>
          </a:p>
        </p:txBody>
      </p:sp>
      <p:sp>
        <p:nvSpPr>
          <p:cNvPr id="13" name="TextBox 12">
            <a:extLst>
              <a:ext uri="{FF2B5EF4-FFF2-40B4-BE49-F238E27FC236}">
                <a16:creationId xmlns:a16="http://schemas.microsoft.com/office/drawing/2014/main" id="{E12D3D17-8405-0AF0-DC2A-60AF2B6D7143}"/>
              </a:ext>
            </a:extLst>
          </p:cNvPr>
          <p:cNvSpPr txBox="1"/>
          <p:nvPr/>
        </p:nvSpPr>
        <p:spPr>
          <a:xfrm>
            <a:off x="6763403" y="4655536"/>
            <a:ext cx="1706458" cy="923330"/>
          </a:xfrm>
          <a:prstGeom prst="rect">
            <a:avLst/>
          </a:prstGeom>
          <a:noFill/>
        </p:spPr>
        <p:txBody>
          <a:bodyPr wrap="square" lIns="91440" tIns="45720" rIns="91440" bIns="45720" rtlCol="0" anchor="t">
            <a:spAutoFit/>
          </a:bodyPr>
          <a:lstStyle/>
          <a:p>
            <a:pPr algn="ctr"/>
            <a:r>
              <a:rPr lang="en-AU" dirty="0">
                <a:solidFill>
                  <a:srgbClr val="0067B1"/>
                </a:solidFill>
                <a:latin typeface="Avenir LT Std" panose="020B0503020203020204"/>
                <a:ea typeface="+mn-lt"/>
                <a:cs typeface="Arial"/>
              </a:rPr>
              <a:t>Connecting places and transport</a:t>
            </a:r>
            <a:endParaRPr lang="en-US" dirty="0">
              <a:solidFill>
                <a:srgbClr val="0067B1"/>
              </a:solidFill>
              <a:latin typeface="Avenir LT Std" panose="020B0503020203020204"/>
            </a:endParaRPr>
          </a:p>
        </p:txBody>
      </p:sp>
      <p:sp>
        <p:nvSpPr>
          <p:cNvPr id="16" name="TextBox 15">
            <a:extLst>
              <a:ext uri="{FF2B5EF4-FFF2-40B4-BE49-F238E27FC236}">
                <a16:creationId xmlns:a16="http://schemas.microsoft.com/office/drawing/2014/main" id="{0A3A2269-0998-77FB-409B-B4605DBD488B}"/>
              </a:ext>
            </a:extLst>
          </p:cNvPr>
          <p:cNvSpPr txBox="1"/>
          <p:nvPr/>
        </p:nvSpPr>
        <p:spPr>
          <a:xfrm>
            <a:off x="9591577" y="4655536"/>
            <a:ext cx="1858193" cy="923330"/>
          </a:xfrm>
          <a:prstGeom prst="rect">
            <a:avLst/>
          </a:prstGeom>
          <a:noFill/>
        </p:spPr>
        <p:txBody>
          <a:bodyPr wrap="square" lIns="91440" tIns="45720" rIns="91440" bIns="45720" rtlCol="0" anchor="t">
            <a:spAutoFit/>
          </a:bodyPr>
          <a:lstStyle/>
          <a:p>
            <a:pPr algn="ctr"/>
            <a:r>
              <a:rPr lang="en-AU" dirty="0">
                <a:solidFill>
                  <a:srgbClr val="7030A0"/>
                </a:solidFill>
                <a:latin typeface="Avenir LT Std" panose="020B0503020203020204"/>
                <a:ea typeface="+mn-lt"/>
                <a:cs typeface="Arial"/>
              </a:rPr>
              <a:t>Creating </a:t>
            </a:r>
            <a:br>
              <a:rPr lang="en-AU" dirty="0">
                <a:solidFill>
                  <a:srgbClr val="7030A0"/>
                </a:solidFill>
                <a:latin typeface="Avenir LT Std" panose="020B0503020203020204"/>
                <a:ea typeface="+mn-lt"/>
                <a:cs typeface="Arial"/>
              </a:rPr>
            </a:br>
            <a:r>
              <a:rPr lang="en-AU" dirty="0">
                <a:solidFill>
                  <a:srgbClr val="7030A0"/>
                </a:solidFill>
                <a:latin typeface="Avenir LT Std" panose="020B0503020203020204"/>
                <a:ea typeface="+mn-lt"/>
                <a:cs typeface="Arial"/>
              </a:rPr>
              <a:t>inner city neighbourhoods</a:t>
            </a:r>
            <a:endParaRPr lang="en-US" dirty="0">
              <a:solidFill>
                <a:srgbClr val="7030A0"/>
              </a:solidFill>
              <a:latin typeface="Avenir LT Std" panose="020B0503020203020204"/>
            </a:endParaRPr>
          </a:p>
        </p:txBody>
      </p:sp>
      <p:sp>
        <p:nvSpPr>
          <p:cNvPr id="8" name="TextBox 7">
            <a:extLst>
              <a:ext uri="{FF2B5EF4-FFF2-40B4-BE49-F238E27FC236}">
                <a16:creationId xmlns:a16="http://schemas.microsoft.com/office/drawing/2014/main" id="{D333D931-E662-C8B3-1A47-AA011023B4A1}"/>
              </a:ext>
            </a:extLst>
          </p:cNvPr>
          <p:cNvSpPr txBox="1"/>
          <p:nvPr/>
        </p:nvSpPr>
        <p:spPr>
          <a:xfrm>
            <a:off x="346834" y="1262837"/>
            <a:ext cx="11340280" cy="923330"/>
          </a:xfrm>
          <a:prstGeom prst="rect">
            <a:avLst/>
          </a:prstGeom>
          <a:noFill/>
        </p:spPr>
        <p:txBody>
          <a:bodyPr wrap="square" lIns="91440" tIns="45720" rIns="91440" bIns="45720" rtlCol="0" anchor="t">
            <a:spAutoFit/>
          </a:bodyPr>
          <a:lstStyle/>
          <a:p>
            <a:r>
              <a:rPr lang="en-AU" dirty="0">
                <a:solidFill>
                  <a:schemeClr val="bg1"/>
                </a:solidFill>
                <a:latin typeface="Avenir LT Std" panose="020B0503020203020204"/>
                <a:ea typeface="+mn-lt"/>
                <a:cs typeface="+mn-lt"/>
              </a:rPr>
              <a:t>Four Strategy pillars set the strategic direction for Council and provide guidance for the private sector and the community. Each pillar is supported by future directions that have been informed by the community and will help shape the future of Brisbane’s inner city</a:t>
            </a:r>
            <a:r>
              <a:rPr lang="en-AU" dirty="0">
                <a:solidFill>
                  <a:schemeClr val="bg1"/>
                </a:solidFill>
                <a:latin typeface="Arial"/>
                <a:ea typeface="+mn-lt"/>
                <a:cs typeface="+mn-lt"/>
              </a:rPr>
              <a:t>.</a:t>
            </a:r>
            <a:endParaRPr lang="en-US" dirty="0">
              <a:solidFill>
                <a:schemeClr val="bg1"/>
              </a:solidFill>
              <a:latin typeface="Arial"/>
              <a:cs typeface="Calibri" panose="020F0502020204030204"/>
            </a:endParaRPr>
          </a:p>
        </p:txBody>
      </p:sp>
      <p:pic>
        <p:nvPicPr>
          <p:cNvPr id="17" name="Picture 16">
            <a:extLst>
              <a:ext uri="{FF2B5EF4-FFF2-40B4-BE49-F238E27FC236}">
                <a16:creationId xmlns:a16="http://schemas.microsoft.com/office/drawing/2014/main" id="{1D299631-C9DF-5C24-11E3-2D1C32D8B81F}"/>
              </a:ext>
            </a:extLst>
          </p:cNvPr>
          <p:cNvPicPr>
            <a:picLocks noChangeAspect="1"/>
          </p:cNvPicPr>
          <p:nvPr/>
        </p:nvPicPr>
        <p:blipFill>
          <a:blip r:embed="rId5"/>
          <a:stretch>
            <a:fillRect/>
          </a:stretch>
        </p:blipFill>
        <p:spPr>
          <a:xfrm>
            <a:off x="420660" y="6064612"/>
            <a:ext cx="1435100" cy="396694"/>
          </a:xfrm>
          <a:prstGeom prst="rect">
            <a:avLst/>
          </a:prstGeom>
        </p:spPr>
      </p:pic>
    </p:spTree>
    <p:extLst>
      <p:ext uri="{BB962C8B-B14F-4D97-AF65-F5344CB8AC3E}">
        <p14:creationId xmlns:p14="http://schemas.microsoft.com/office/powerpoint/2010/main" val="1438999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42BD27-8E44-F524-61EC-25B488D7D3A5}"/>
              </a:ext>
            </a:extLst>
          </p:cNvPr>
          <p:cNvPicPr>
            <a:picLocks noChangeAspect="1"/>
          </p:cNvPicPr>
          <p:nvPr/>
        </p:nvPicPr>
        <p:blipFill>
          <a:blip r:embed="rId2"/>
          <a:stretch>
            <a:fillRect/>
          </a:stretch>
        </p:blipFill>
        <p:spPr>
          <a:xfrm>
            <a:off x="0" y="411480"/>
            <a:ext cx="6049219" cy="2010056"/>
          </a:xfrm>
          <a:prstGeom prst="rect">
            <a:avLst/>
          </a:prstGeom>
        </p:spPr>
      </p:pic>
      <p:grpSp>
        <p:nvGrpSpPr>
          <p:cNvPr id="10" name="Group 9">
            <a:extLst>
              <a:ext uri="{FF2B5EF4-FFF2-40B4-BE49-F238E27FC236}">
                <a16:creationId xmlns:a16="http://schemas.microsoft.com/office/drawing/2014/main" id="{13E9D987-A402-238E-491D-A19EC5A43AB3}"/>
              </a:ext>
            </a:extLst>
          </p:cNvPr>
          <p:cNvGrpSpPr/>
          <p:nvPr/>
        </p:nvGrpSpPr>
        <p:grpSpPr>
          <a:xfrm>
            <a:off x="5797296" y="39748"/>
            <a:ext cx="6394705" cy="6818252"/>
            <a:chOff x="5797296" y="39748"/>
            <a:chExt cx="6394705" cy="6818252"/>
          </a:xfrm>
        </p:grpSpPr>
        <p:pic>
          <p:nvPicPr>
            <p:cNvPr id="8" name="Picture 7">
              <a:extLst>
                <a:ext uri="{FF2B5EF4-FFF2-40B4-BE49-F238E27FC236}">
                  <a16:creationId xmlns:a16="http://schemas.microsoft.com/office/drawing/2014/main" id="{60932766-B2D3-8A8E-5161-2F852C745E84}"/>
                </a:ext>
              </a:extLst>
            </p:cNvPr>
            <p:cNvPicPr>
              <a:picLocks noChangeAspect="1"/>
            </p:cNvPicPr>
            <p:nvPr/>
          </p:nvPicPr>
          <p:blipFill rotWithShape="1">
            <a:blip r:embed="rId3"/>
            <a:srcRect l="13698"/>
            <a:stretch/>
          </p:blipFill>
          <p:spPr>
            <a:xfrm>
              <a:off x="5797296" y="39748"/>
              <a:ext cx="6394705" cy="6818252"/>
            </a:xfrm>
            <a:prstGeom prst="rect">
              <a:avLst/>
            </a:prstGeom>
          </p:spPr>
        </p:pic>
        <p:sp>
          <p:nvSpPr>
            <p:cNvPr id="9" name="Rectangle 8">
              <a:extLst>
                <a:ext uri="{FF2B5EF4-FFF2-40B4-BE49-F238E27FC236}">
                  <a16:creationId xmlns:a16="http://schemas.microsoft.com/office/drawing/2014/main" id="{54ADCC63-F02C-C0F9-59C5-8640B5B185DA}"/>
                </a:ext>
              </a:extLst>
            </p:cNvPr>
            <p:cNvSpPr/>
            <p:nvPr/>
          </p:nvSpPr>
          <p:spPr>
            <a:xfrm>
              <a:off x="5925312" y="39748"/>
              <a:ext cx="1819656" cy="371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34AD20D7-D41A-4942-FFD8-F3711CB9B690}"/>
              </a:ext>
            </a:extLst>
          </p:cNvPr>
          <p:cNvSpPr txBox="1"/>
          <p:nvPr/>
        </p:nvSpPr>
        <p:spPr>
          <a:xfrm>
            <a:off x="284044" y="2929340"/>
            <a:ext cx="5319921" cy="3603166"/>
          </a:xfrm>
          <a:prstGeom prst="rect">
            <a:avLst/>
          </a:prstGeom>
          <a:solidFill>
            <a:srgbClr val="C8E3D3"/>
          </a:solidFill>
        </p:spPr>
        <p:txBody>
          <a:bodyPr wrap="square" lIns="91440" tIns="45720" rIns="91440" bIns="45720" rtlCol="0" anchor="t">
            <a:spAutoFit/>
          </a:bodyPr>
          <a:lstStyle/>
          <a:p>
            <a:r>
              <a:rPr lang="en-GB" sz="1400" b="1" dirty="0">
                <a:latin typeface="Avenir LT Std"/>
              </a:rPr>
              <a:t>Future Directions</a:t>
            </a:r>
            <a:endParaRPr lang="en-GB" dirty="0">
              <a:latin typeface="Avenir LT Std"/>
            </a:endParaRPr>
          </a:p>
          <a:p>
            <a:pPr marL="171450" indent="-171450">
              <a:lnSpc>
                <a:spcPct val="150000"/>
              </a:lnSpc>
              <a:buFont typeface="Arial" panose="020B0604020202020204" pitchFamily="34" charset="0"/>
              <a:buChar char="•"/>
            </a:pPr>
            <a:r>
              <a:rPr lang="en-AU" sz="1200" dirty="0">
                <a:latin typeface="Avenir LT Std"/>
              </a:rPr>
              <a:t>Deliver new open space to support growing inner city communities</a:t>
            </a:r>
            <a:endParaRPr lang="en-GB" sz="1200" dirty="0">
              <a:latin typeface="Avenir LT Std"/>
            </a:endParaRPr>
          </a:p>
          <a:p>
            <a:pPr marL="171450" indent="-171450">
              <a:lnSpc>
                <a:spcPct val="150000"/>
              </a:lnSpc>
              <a:buFont typeface="Arial" panose="020B0604020202020204" pitchFamily="34" charset="0"/>
              <a:buChar char="•"/>
            </a:pPr>
            <a:r>
              <a:rPr lang="en-GB" sz="1200" dirty="0">
                <a:latin typeface="Avenir LT Std"/>
              </a:rPr>
              <a:t>Create a network of iconic boulevards to improve amenity, walkability and active transport links and connect our inner city and Brisbane 2032 Games venues</a:t>
            </a:r>
          </a:p>
          <a:p>
            <a:pPr marL="171450" indent="-171450">
              <a:lnSpc>
                <a:spcPct val="150000"/>
              </a:lnSpc>
              <a:buFont typeface="Arial" panose="020B0604020202020204" pitchFamily="34" charset="0"/>
              <a:buChar char="•"/>
            </a:pPr>
            <a:r>
              <a:rPr lang="en-GB" sz="1200" dirty="0">
                <a:latin typeface="Avenir LT Std"/>
              </a:rPr>
              <a:t>Deliver new public realm and green space in the inner city where people can relax, exercise, and enjoy our outdoor lifestyle</a:t>
            </a:r>
          </a:p>
          <a:p>
            <a:pPr marL="171450" indent="-171450">
              <a:lnSpc>
                <a:spcPct val="150000"/>
              </a:lnSpc>
              <a:buFont typeface="Arial" panose="020B0604020202020204" pitchFamily="34" charset="0"/>
              <a:buChar char="•"/>
            </a:pPr>
            <a:r>
              <a:rPr lang="en-GB" sz="1200" dirty="0">
                <a:latin typeface="Avenir LT Std"/>
              </a:rPr>
              <a:t>Facilitate more outdoor dining spaces to bring vibrancy to the city</a:t>
            </a:r>
          </a:p>
          <a:p>
            <a:pPr marL="171450" indent="-171450">
              <a:lnSpc>
                <a:spcPct val="150000"/>
              </a:lnSpc>
              <a:buFont typeface="Arial" panose="020B0604020202020204" pitchFamily="34" charset="0"/>
              <a:buChar char="•"/>
            </a:pPr>
            <a:r>
              <a:rPr lang="en-GB" sz="1200" dirty="0">
                <a:latin typeface="Avenir LT Std"/>
              </a:rPr>
              <a:t>Rewild and rehabilitate our inner city waterways</a:t>
            </a:r>
          </a:p>
          <a:p>
            <a:pPr marL="171450" indent="-171450">
              <a:lnSpc>
                <a:spcPct val="150000"/>
              </a:lnSpc>
              <a:buFont typeface="Arial" panose="020B0604020202020204" pitchFamily="34" charset="0"/>
              <a:buChar char="•"/>
            </a:pPr>
            <a:r>
              <a:rPr lang="en-GB" sz="1200" dirty="0">
                <a:latin typeface="Avenir LT Std"/>
              </a:rPr>
              <a:t>Develop Brisbane’s Design Rating Scheme to support best practice subtropical and environmental design</a:t>
            </a:r>
          </a:p>
          <a:p>
            <a:pPr marL="171450" indent="-171450">
              <a:lnSpc>
                <a:spcPct val="150000"/>
              </a:lnSpc>
              <a:buFont typeface="Arial" panose="020B0604020202020204" pitchFamily="34" charset="0"/>
              <a:buChar char="•"/>
            </a:pPr>
            <a:r>
              <a:rPr lang="en-GB" sz="1200" dirty="0">
                <a:latin typeface="Avenir LT Std"/>
              </a:rPr>
              <a:t>Plan for and support the delivery of new and enhanced inner city sports precincts</a:t>
            </a:r>
            <a:endParaRPr lang="en-AU" sz="1200" dirty="0">
              <a:latin typeface="Avenir LT Std"/>
            </a:endParaRPr>
          </a:p>
        </p:txBody>
      </p:sp>
    </p:spTree>
    <p:extLst>
      <p:ext uri="{BB962C8B-B14F-4D97-AF65-F5344CB8AC3E}">
        <p14:creationId xmlns:p14="http://schemas.microsoft.com/office/powerpoint/2010/main" val="2498777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898C84-21E2-52CB-5BAF-1B959BEF5BFE}"/>
              </a:ext>
            </a:extLst>
          </p:cNvPr>
          <p:cNvPicPr>
            <a:picLocks noChangeAspect="1"/>
          </p:cNvPicPr>
          <p:nvPr/>
        </p:nvPicPr>
        <p:blipFill>
          <a:blip r:embed="rId2"/>
          <a:stretch>
            <a:fillRect/>
          </a:stretch>
        </p:blipFill>
        <p:spPr>
          <a:xfrm>
            <a:off x="0" y="394179"/>
            <a:ext cx="5944430" cy="2229161"/>
          </a:xfrm>
          <a:prstGeom prst="rect">
            <a:avLst/>
          </a:prstGeom>
        </p:spPr>
      </p:pic>
      <p:pic>
        <p:nvPicPr>
          <p:cNvPr id="11" name="Picture 10">
            <a:extLst>
              <a:ext uri="{FF2B5EF4-FFF2-40B4-BE49-F238E27FC236}">
                <a16:creationId xmlns:a16="http://schemas.microsoft.com/office/drawing/2014/main" id="{8054EE1F-F3FE-D16A-CD2D-229F34DCCF42}"/>
              </a:ext>
            </a:extLst>
          </p:cNvPr>
          <p:cNvPicPr>
            <a:picLocks noChangeAspect="1"/>
          </p:cNvPicPr>
          <p:nvPr/>
        </p:nvPicPr>
        <p:blipFill rotWithShape="1">
          <a:blip r:embed="rId3"/>
          <a:srcRect l="12838" r="10406"/>
          <a:stretch/>
        </p:blipFill>
        <p:spPr>
          <a:xfrm>
            <a:off x="5852160" y="0"/>
            <a:ext cx="6339840" cy="6858000"/>
          </a:xfrm>
          <a:prstGeom prst="rect">
            <a:avLst/>
          </a:prstGeom>
        </p:spPr>
      </p:pic>
      <p:sp>
        <p:nvSpPr>
          <p:cNvPr id="14" name="TextBox 13">
            <a:extLst>
              <a:ext uri="{FF2B5EF4-FFF2-40B4-BE49-F238E27FC236}">
                <a16:creationId xmlns:a16="http://schemas.microsoft.com/office/drawing/2014/main" id="{2257FCB0-419B-2AAE-C00E-B3D442F48038}"/>
              </a:ext>
            </a:extLst>
          </p:cNvPr>
          <p:cNvSpPr txBox="1"/>
          <p:nvPr/>
        </p:nvSpPr>
        <p:spPr>
          <a:xfrm>
            <a:off x="356616" y="2793268"/>
            <a:ext cx="5084064" cy="3880165"/>
          </a:xfrm>
          <a:prstGeom prst="rect">
            <a:avLst/>
          </a:prstGeom>
          <a:solidFill>
            <a:srgbClr val="FFF4D3"/>
          </a:solidFill>
        </p:spPr>
        <p:txBody>
          <a:bodyPr wrap="square" lIns="91440" tIns="45720" rIns="91440" bIns="45720" rtlCol="0" anchor="t">
            <a:spAutoFit/>
          </a:bodyPr>
          <a:lstStyle/>
          <a:p>
            <a:r>
              <a:rPr lang="en-GB" sz="1400" b="1" dirty="0">
                <a:latin typeface="Avenir LT Std"/>
              </a:rPr>
              <a:t>Future Directions</a:t>
            </a:r>
            <a:endParaRPr lang="en-GB" dirty="0">
              <a:latin typeface="Avenir LT Std"/>
            </a:endParaRPr>
          </a:p>
          <a:p>
            <a:pPr marL="171450" indent="-171450">
              <a:lnSpc>
                <a:spcPct val="150000"/>
              </a:lnSpc>
              <a:buFont typeface="Arial" panose="020B0604020202020204" pitchFamily="34" charset="0"/>
              <a:buChar char="•"/>
            </a:pPr>
            <a:r>
              <a:rPr lang="en-GB" sz="1200" dirty="0">
                <a:latin typeface="Avenir LT Std" panose="020B0503020203020204" pitchFamily="34" charset="0"/>
              </a:rPr>
              <a:t>Address Council's Reconciliation Action Plan commitments </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Deliver a world class program of art, culture, festivals and events </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Leverage our Host City status to attract major sporting, cultural and business events to our inner city in the lead up to the Games</a:t>
            </a:r>
          </a:p>
          <a:p>
            <a:pPr marL="171450" indent="-171450">
              <a:lnSpc>
                <a:spcPct val="150000"/>
              </a:lnSpc>
              <a:buFont typeface="Arial" panose="020B0604020202020204" pitchFamily="34" charset="0"/>
              <a:buChar char="•"/>
            </a:pPr>
            <a:r>
              <a:rPr lang="en-GB" sz="1200" dirty="0">
                <a:latin typeface="Avenir LT Std"/>
              </a:rPr>
              <a:t>Progress, as part of SEQ City Deal, a new First Nations cultural facility within the inner city</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Grow the 24-hour economy by enabling a greater mix of activities</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Deliver more visitor experiences and promote Brisbane’s inner city as a destination of choice</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Improve river based infrastructure and unlock new river tourism and recreational activities</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Enhance digital assets to promote new experiences, events and cultural offerings</a:t>
            </a:r>
          </a:p>
        </p:txBody>
      </p:sp>
    </p:spTree>
    <p:extLst>
      <p:ext uri="{BB962C8B-B14F-4D97-AF65-F5344CB8AC3E}">
        <p14:creationId xmlns:p14="http://schemas.microsoft.com/office/powerpoint/2010/main" val="1698255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0B413-1D02-1927-646C-50C6259D346E}"/>
              </a:ext>
            </a:extLst>
          </p:cNvPr>
          <p:cNvPicPr>
            <a:picLocks noChangeAspect="1"/>
          </p:cNvPicPr>
          <p:nvPr/>
        </p:nvPicPr>
        <p:blipFill>
          <a:blip r:embed="rId2"/>
          <a:stretch>
            <a:fillRect/>
          </a:stretch>
        </p:blipFill>
        <p:spPr>
          <a:xfrm>
            <a:off x="0" y="439517"/>
            <a:ext cx="5963482" cy="2248214"/>
          </a:xfrm>
          <a:prstGeom prst="rect">
            <a:avLst/>
          </a:prstGeom>
        </p:spPr>
      </p:pic>
      <p:pic>
        <p:nvPicPr>
          <p:cNvPr id="7" name="Picture 6">
            <a:extLst>
              <a:ext uri="{FF2B5EF4-FFF2-40B4-BE49-F238E27FC236}">
                <a16:creationId xmlns:a16="http://schemas.microsoft.com/office/drawing/2014/main" id="{23B08E2B-20C7-4289-F83E-0767272DDB85}"/>
              </a:ext>
            </a:extLst>
          </p:cNvPr>
          <p:cNvPicPr>
            <a:picLocks noChangeAspect="1"/>
          </p:cNvPicPr>
          <p:nvPr/>
        </p:nvPicPr>
        <p:blipFill rotWithShape="1">
          <a:blip r:embed="rId3"/>
          <a:srcRect l="9842" r="4484"/>
          <a:stretch/>
        </p:blipFill>
        <p:spPr>
          <a:xfrm>
            <a:off x="5306568" y="0"/>
            <a:ext cx="6885432" cy="6858000"/>
          </a:xfrm>
          <a:prstGeom prst="rect">
            <a:avLst/>
          </a:prstGeom>
        </p:spPr>
      </p:pic>
      <p:sp>
        <p:nvSpPr>
          <p:cNvPr id="10" name="TextBox 9">
            <a:extLst>
              <a:ext uri="{FF2B5EF4-FFF2-40B4-BE49-F238E27FC236}">
                <a16:creationId xmlns:a16="http://schemas.microsoft.com/office/drawing/2014/main" id="{B784D32E-73C2-C158-4D72-F817E659624C}"/>
              </a:ext>
            </a:extLst>
          </p:cNvPr>
          <p:cNvSpPr txBox="1"/>
          <p:nvPr/>
        </p:nvSpPr>
        <p:spPr>
          <a:xfrm>
            <a:off x="211473" y="3167936"/>
            <a:ext cx="4960396" cy="2772169"/>
          </a:xfrm>
          <a:prstGeom prst="rect">
            <a:avLst/>
          </a:prstGeom>
          <a:solidFill>
            <a:srgbClr val="C7D4ED"/>
          </a:solidFill>
        </p:spPr>
        <p:txBody>
          <a:bodyPr wrap="square" lIns="91440" tIns="45720" rIns="91440" bIns="45720" rtlCol="0" anchor="t">
            <a:spAutoFit/>
          </a:bodyPr>
          <a:lstStyle/>
          <a:p>
            <a:r>
              <a:rPr lang="en-GB" sz="1400" b="1" dirty="0">
                <a:latin typeface="Avenir LT Std"/>
              </a:rPr>
              <a:t>Future Directions</a:t>
            </a:r>
            <a:endParaRPr lang="en-GB" dirty="0">
              <a:latin typeface="Avenir LT Std"/>
            </a:endParaRPr>
          </a:p>
          <a:p>
            <a:pPr marL="171450" indent="-171450">
              <a:lnSpc>
                <a:spcPct val="150000"/>
              </a:lnSpc>
              <a:buFont typeface="Arial" panose="020B0604020202020204" pitchFamily="34" charset="0"/>
              <a:buChar char="•"/>
            </a:pPr>
            <a:r>
              <a:rPr lang="en-GB" sz="1200" dirty="0">
                <a:latin typeface="Avenir LT Std"/>
              </a:rPr>
              <a:t>Create walkable and connected precincts across the inner city</a:t>
            </a:r>
          </a:p>
          <a:p>
            <a:pPr marL="171450" indent="-171450">
              <a:lnSpc>
                <a:spcPct val="150000"/>
              </a:lnSpc>
              <a:buFont typeface="Arial" panose="020B0604020202020204" pitchFamily="34" charset="0"/>
              <a:buChar char="•"/>
            </a:pPr>
            <a:r>
              <a:rPr lang="en-GB" sz="1200" dirty="0">
                <a:latin typeface="Avenir LT Std"/>
              </a:rPr>
              <a:t>Continue to deliver a network of green bridges and active travel links to better connect our inner city</a:t>
            </a:r>
          </a:p>
          <a:p>
            <a:pPr marL="171450" indent="-171450">
              <a:lnSpc>
                <a:spcPct val="150000"/>
              </a:lnSpc>
              <a:buFont typeface="Arial" panose="020B0604020202020204" pitchFamily="34" charset="0"/>
              <a:buChar char="•"/>
            </a:pPr>
            <a:r>
              <a:rPr lang="en-GB" sz="1200" dirty="0">
                <a:latin typeface="Avenir LT Std"/>
              </a:rPr>
              <a:t>Reduce car parking rates within inner city precincts that are rich in public and active transport infrastructure</a:t>
            </a:r>
          </a:p>
          <a:p>
            <a:pPr marL="171450" indent="-171450">
              <a:lnSpc>
                <a:spcPct val="150000"/>
              </a:lnSpc>
              <a:buFont typeface="Arial" panose="020B0604020202020204" pitchFamily="34" charset="0"/>
              <a:buChar char="•"/>
            </a:pPr>
            <a:r>
              <a:rPr lang="en-GB" sz="1200" dirty="0">
                <a:latin typeface="Avenir LT Std"/>
              </a:rPr>
              <a:t>Improve universal access outcomes to create an accessible and inclusive inner city with a focus on Games venues and precincts</a:t>
            </a:r>
          </a:p>
          <a:p>
            <a:pPr marL="171450" indent="-171450">
              <a:lnSpc>
                <a:spcPct val="150000"/>
              </a:lnSpc>
              <a:buFont typeface="Arial" panose="020B0604020202020204" pitchFamily="34" charset="0"/>
              <a:buChar char="•"/>
            </a:pPr>
            <a:r>
              <a:rPr lang="en-GB" sz="1200" dirty="0">
                <a:latin typeface="Avenir LT Std"/>
              </a:rPr>
              <a:t>Integrate the </a:t>
            </a:r>
            <a:r>
              <a:rPr lang="en-GB" sz="1200" dirty="0" err="1">
                <a:latin typeface="Avenir LT Std"/>
              </a:rPr>
              <a:t>CityGlider</a:t>
            </a:r>
            <a:r>
              <a:rPr lang="en-GB" sz="1200" dirty="0">
                <a:latin typeface="Avenir LT Std"/>
              </a:rPr>
              <a:t> rapid transit service into precinct plans</a:t>
            </a:r>
          </a:p>
          <a:p>
            <a:pPr marL="171450" indent="-171450">
              <a:lnSpc>
                <a:spcPct val="150000"/>
              </a:lnSpc>
              <a:buFont typeface="Arial" panose="020B0604020202020204" pitchFamily="34" charset="0"/>
              <a:buChar char="•"/>
            </a:pPr>
            <a:r>
              <a:rPr lang="en-GB" sz="1200" dirty="0">
                <a:latin typeface="Avenir LT Std"/>
              </a:rPr>
              <a:t>Support the emergence of interchange hubs at strategic locations</a:t>
            </a:r>
            <a:endParaRPr lang="en-GB" dirty="0">
              <a:latin typeface="Avenir LT Std"/>
            </a:endParaRPr>
          </a:p>
        </p:txBody>
      </p:sp>
    </p:spTree>
    <p:extLst>
      <p:ext uri="{BB962C8B-B14F-4D97-AF65-F5344CB8AC3E}">
        <p14:creationId xmlns:p14="http://schemas.microsoft.com/office/powerpoint/2010/main" val="845330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7B3BA4-06F2-35F2-FE62-E09EDB111929}"/>
              </a:ext>
            </a:extLst>
          </p:cNvPr>
          <p:cNvPicPr>
            <a:picLocks noChangeAspect="1"/>
          </p:cNvPicPr>
          <p:nvPr/>
        </p:nvPicPr>
        <p:blipFill>
          <a:blip r:embed="rId3"/>
          <a:stretch>
            <a:fillRect/>
          </a:stretch>
        </p:blipFill>
        <p:spPr>
          <a:xfrm>
            <a:off x="389082" y="6021500"/>
            <a:ext cx="1435100" cy="396694"/>
          </a:xfrm>
          <a:prstGeom prst="rect">
            <a:avLst/>
          </a:prstGeom>
        </p:spPr>
      </p:pic>
      <p:pic>
        <p:nvPicPr>
          <p:cNvPr id="13" name="Picture 12">
            <a:extLst>
              <a:ext uri="{FF2B5EF4-FFF2-40B4-BE49-F238E27FC236}">
                <a16:creationId xmlns:a16="http://schemas.microsoft.com/office/drawing/2014/main" id="{81214D48-5909-C132-F63F-9B8A38898AB3}"/>
              </a:ext>
            </a:extLst>
          </p:cNvPr>
          <p:cNvPicPr>
            <a:picLocks noChangeAspect="1"/>
          </p:cNvPicPr>
          <p:nvPr/>
        </p:nvPicPr>
        <p:blipFill rotWithShape="1">
          <a:blip r:embed="rId4"/>
          <a:srcRect l="10288" r="11191"/>
          <a:stretch/>
        </p:blipFill>
        <p:spPr>
          <a:xfrm>
            <a:off x="6031306" y="0"/>
            <a:ext cx="6190095" cy="6858000"/>
          </a:xfrm>
          <a:prstGeom prst="rect">
            <a:avLst/>
          </a:prstGeom>
        </p:spPr>
      </p:pic>
      <p:pic>
        <p:nvPicPr>
          <p:cNvPr id="10" name="Picture 9">
            <a:extLst>
              <a:ext uri="{FF2B5EF4-FFF2-40B4-BE49-F238E27FC236}">
                <a16:creationId xmlns:a16="http://schemas.microsoft.com/office/drawing/2014/main" id="{4F13E45C-F2C9-7383-5C36-4ACC94997594}"/>
              </a:ext>
            </a:extLst>
          </p:cNvPr>
          <p:cNvPicPr>
            <a:picLocks noChangeAspect="1"/>
          </p:cNvPicPr>
          <p:nvPr/>
        </p:nvPicPr>
        <p:blipFill>
          <a:blip r:embed="rId5"/>
          <a:stretch>
            <a:fillRect/>
          </a:stretch>
        </p:blipFill>
        <p:spPr>
          <a:xfrm>
            <a:off x="0" y="384942"/>
            <a:ext cx="5877745" cy="2210108"/>
          </a:xfrm>
          <a:prstGeom prst="rect">
            <a:avLst/>
          </a:prstGeom>
        </p:spPr>
      </p:pic>
      <p:sp>
        <p:nvSpPr>
          <p:cNvPr id="14" name="TextBox 13">
            <a:extLst>
              <a:ext uri="{FF2B5EF4-FFF2-40B4-BE49-F238E27FC236}">
                <a16:creationId xmlns:a16="http://schemas.microsoft.com/office/drawing/2014/main" id="{1DCD863C-7041-0AEC-85E7-3A7573CE736F}"/>
              </a:ext>
            </a:extLst>
          </p:cNvPr>
          <p:cNvSpPr txBox="1"/>
          <p:nvPr/>
        </p:nvSpPr>
        <p:spPr>
          <a:xfrm>
            <a:off x="356616" y="2793268"/>
            <a:ext cx="5416111" cy="3880165"/>
          </a:xfrm>
          <a:prstGeom prst="rect">
            <a:avLst/>
          </a:prstGeom>
          <a:solidFill>
            <a:srgbClr val="DBD2E8"/>
          </a:solidFill>
        </p:spPr>
        <p:txBody>
          <a:bodyPr wrap="square" rtlCol="0">
            <a:spAutoFit/>
          </a:bodyPr>
          <a:lstStyle/>
          <a:p>
            <a:r>
              <a:rPr lang="en-GB" sz="1400" b="1" dirty="0">
                <a:latin typeface="Avenir LT Std"/>
              </a:rPr>
              <a:t>Future Directions</a:t>
            </a:r>
            <a:endParaRPr lang="en-GB" dirty="0">
              <a:latin typeface="Avenir LT Std"/>
            </a:endParaRPr>
          </a:p>
          <a:p>
            <a:pPr marL="171450" indent="-171450">
              <a:lnSpc>
                <a:spcPct val="150000"/>
              </a:lnSpc>
              <a:buFont typeface="Arial" panose="020B0604020202020204" pitchFamily="34" charset="0"/>
              <a:buChar char="•"/>
            </a:pPr>
            <a:r>
              <a:rPr lang="en-GB" sz="1200" dirty="0">
                <a:latin typeface="Avenir LT Std" panose="020B0503020203020204" pitchFamily="34" charset="0"/>
              </a:rPr>
              <a:t>Unlock housing supply through the renewal of key inner city precincts by facilitating increased building heights alongside the delivery of design excellence and community benefit</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Renew the inner city’s Urban Enterprise Areas as dynamic and liveable neighbourhoods</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Market the unique specialisations of the inner city’s knowledge corridor precincts and Urban Enterprise Areas to attract new business</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Transform our inner city laneways and underused spaces into engaging places</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Explore innovative housing supply and management models, including build-to-rent and student accommodation.</a:t>
            </a:r>
          </a:p>
          <a:p>
            <a:pPr marL="171450" indent="-171450">
              <a:lnSpc>
                <a:spcPct val="150000"/>
              </a:lnSpc>
              <a:buFont typeface="Arial" panose="020B0604020202020204" pitchFamily="34" charset="0"/>
              <a:buChar char="•"/>
            </a:pPr>
            <a:r>
              <a:rPr lang="en-GB" sz="1200" dirty="0">
                <a:latin typeface="Avenir LT Std" panose="020B0503020203020204" pitchFamily="34" charset="0"/>
              </a:rPr>
              <a:t>Review universal housing and accommodation design standards and incentives to increase supply across the inner city</a:t>
            </a:r>
            <a:endParaRPr lang="en-AU" sz="1200" dirty="0">
              <a:latin typeface="Avenir LT Std" panose="020B0503020203020204" pitchFamily="34" charset="0"/>
            </a:endParaRPr>
          </a:p>
          <a:p>
            <a:pPr marL="171450" indent="-171450">
              <a:lnSpc>
                <a:spcPct val="150000"/>
              </a:lnSpc>
              <a:buFont typeface="Arial" panose="020B0604020202020204" pitchFamily="34" charset="0"/>
              <a:buChar char="•"/>
            </a:pPr>
            <a:endParaRPr lang="en-AU" sz="1200" dirty="0">
              <a:latin typeface="Avenir LT Std" panose="020B0503020203020204" pitchFamily="34" charset="0"/>
            </a:endParaRPr>
          </a:p>
        </p:txBody>
      </p:sp>
    </p:spTree>
    <p:extLst>
      <p:ext uri="{BB962C8B-B14F-4D97-AF65-F5344CB8AC3E}">
        <p14:creationId xmlns:p14="http://schemas.microsoft.com/office/powerpoint/2010/main" val="455666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D8E13-1B26-4B66-9BA3-D1AC358A5EF2}"/>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DCF4CD70-8A75-41E7-93CF-DE29ECE90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7661CC6-0C42-4486-A965-64D75D993798}"/>
              </a:ext>
            </a:extLst>
          </p:cNvPr>
          <p:cNvSpPr/>
          <p:nvPr/>
        </p:nvSpPr>
        <p:spPr>
          <a:xfrm>
            <a:off x="7924133" y="675473"/>
            <a:ext cx="3862136" cy="5641771"/>
          </a:xfrm>
          <a:prstGeom prst="rect">
            <a:avLst/>
          </a:prstGeom>
          <a:solidFill>
            <a:srgbClr val="006BB6"/>
          </a:solidFill>
          <a:ln>
            <a:noFill/>
          </a:ln>
          <a:effectLst>
            <a:outerShdw blurRad="777974" sx="102505" sy="102505" algn="ctr" rotWithShape="0">
              <a:prstClr val="black">
                <a:alpha val="4919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D0FECC-72CB-BA84-074F-838C484F80D8}"/>
              </a:ext>
            </a:extLst>
          </p:cNvPr>
          <p:cNvSpPr txBox="1"/>
          <p:nvPr/>
        </p:nvSpPr>
        <p:spPr>
          <a:xfrm>
            <a:off x="8115635" y="3034353"/>
            <a:ext cx="3479131" cy="2831544"/>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en-AU" sz="1400" dirty="0">
                <a:solidFill>
                  <a:schemeClr val="bg1"/>
                </a:solidFill>
                <a:latin typeface="Avenir LT Std"/>
                <a:ea typeface="+mn-lt"/>
                <a:cs typeface="+mn-lt"/>
              </a:rPr>
              <a:t>Precinct planning underpins delivery of the Strategy’s initiatives and directions</a:t>
            </a:r>
          </a:p>
          <a:p>
            <a:pPr marL="285750" indent="-285750">
              <a:spcBef>
                <a:spcPts val="600"/>
              </a:spcBef>
              <a:buFont typeface="Arial" panose="020B0604020202020204" pitchFamily="34" charset="0"/>
              <a:buChar char="•"/>
            </a:pPr>
            <a:r>
              <a:rPr lang="en-AU" sz="1400" dirty="0">
                <a:solidFill>
                  <a:schemeClr val="bg1"/>
                </a:solidFill>
                <a:latin typeface="Avenir LT Std"/>
                <a:ea typeface="+mn-lt"/>
                <a:cs typeface="+mn-lt"/>
              </a:rPr>
              <a:t>In the lead up to the Brisbane 2032 Olympic and Paralympic Games and beyond, Council will progressively undertake precinct planning for priority precincts</a:t>
            </a:r>
          </a:p>
          <a:p>
            <a:pPr marL="285750" indent="-285750">
              <a:spcBef>
                <a:spcPts val="600"/>
              </a:spcBef>
              <a:buFont typeface="Arial" panose="020B0604020202020204" pitchFamily="34" charset="0"/>
              <a:buChar char="•"/>
            </a:pPr>
            <a:r>
              <a:rPr lang="en-AU" sz="1400" dirty="0">
                <a:solidFill>
                  <a:schemeClr val="bg1"/>
                </a:solidFill>
                <a:latin typeface="Avenir LT Std"/>
                <a:ea typeface="+mn-lt"/>
                <a:cs typeface="+mn-lt"/>
              </a:rPr>
              <a:t>Initial focus will be on precincts which feature major venues for the Brisbane 2032 Games and precincts that are rich in infrastructure and well located to accommodate sustainable growth</a:t>
            </a:r>
          </a:p>
        </p:txBody>
      </p:sp>
      <p:sp>
        <p:nvSpPr>
          <p:cNvPr id="7" name="TextBox 6">
            <a:extLst>
              <a:ext uri="{FF2B5EF4-FFF2-40B4-BE49-F238E27FC236}">
                <a16:creationId xmlns:a16="http://schemas.microsoft.com/office/drawing/2014/main" id="{6D332864-6EC8-4E09-8C45-D12D63779965}"/>
              </a:ext>
            </a:extLst>
          </p:cNvPr>
          <p:cNvSpPr txBox="1"/>
          <p:nvPr/>
        </p:nvSpPr>
        <p:spPr>
          <a:xfrm>
            <a:off x="8236572" y="937246"/>
            <a:ext cx="3237256" cy="1569660"/>
          </a:xfrm>
          <a:prstGeom prst="rect">
            <a:avLst/>
          </a:prstGeom>
          <a:noFill/>
        </p:spPr>
        <p:txBody>
          <a:bodyPr wrap="square" lIns="91440" tIns="45720" rIns="91440" bIns="45720" rtlCol="0" anchor="t">
            <a:spAutoFit/>
          </a:bodyPr>
          <a:lstStyle/>
          <a:p>
            <a:r>
              <a:rPr lang="en-AU" sz="3200" b="1" dirty="0">
                <a:solidFill>
                  <a:srgbClr val="FFD100"/>
                </a:solidFill>
                <a:latin typeface="Avenir LT Std"/>
              </a:rPr>
              <a:t>Precinct planning is our pathway to success</a:t>
            </a:r>
          </a:p>
        </p:txBody>
      </p:sp>
      <p:pic>
        <p:nvPicPr>
          <p:cNvPr id="3" name="Picture 2">
            <a:extLst>
              <a:ext uri="{FF2B5EF4-FFF2-40B4-BE49-F238E27FC236}">
                <a16:creationId xmlns:a16="http://schemas.microsoft.com/office/drawing/2014/main" id="{0ECF105C-BF2C-7FD2-0FAD-6534B4BD58A1}"/>
              </a:ext>
            </a:extLst>
          </p:cNvPr>
          <p:cNvPicPr>
            <a:picLocks noChangeAspect="1"/>
          </p:cNvPicPr>
          <p:nvPr/>
        </p:nvPicPr>
        <p:blipFill>
          <a:blip r:embed="rId4"/>
          <a:stretch>
            <a:fillRect/>
          </a:stretch>
        </p:blipFill>
        <p:spPr>
          <a:xfrm>
            <a:off x="420660" y="6064612"/>
            <a:ext cx="1435100" cy="396694"/>
          </a:xfrm>
          <a:prstGeom prst="rect">
            <a:avLst/>
          </a:prstGeom>
        </p:spPr>
      </p:pic>
    </p:spTree>
    <p:extLst>
      <p:ext uri="{BB962C8B-B14F-4D97-AF65-F5344CB8AC3E}">
        <p14:creationId xmlns:p14="http://schemas.microsoft.com/office/powerpoint/2010/main" val="336149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BB7"/>
        </a:solidFill>
        <a:effectLst/>
      </p:bgPr>
    </p:bg>
    <p:spTree>
      <p:nvGrpSpPr>
        <p:cNvPr id="1" name=""/>
        <p:cNvGrpSpPr/>
        <p:nvPr/>
      </p:nvGrpSpPr>
      <p:grpSpPr>
        <a:xfrm>
          <a:off x="0" y="0"/>
          <a:ext cx="0" cy="0"/>
          <a:chOff x="0" y="0"/>
          <a:chExt cx="0" cy="0"/>
        </a:xfrm>
      </p:grpSpPr>
      <p:pic>
        <p:nvPicPr>
          <p:cNvPr id="3" name="Picture 7" descr="Diagram&#10;&#10;Description automatically generated">
            <a:extLst>
              <a:ext uri="{FF2B5EF4-FFF2-40B4-BE49-F238E27FC236}">
                <a16:creationId xmlns:a16="http://schemas.microsoft.com/office/drawing/2014/main" id="{3D8BADF0-3A3E-FBE0-D894-684E1C28DDEA}"/>
              </a:ext>
            </a:extLst>
          </p:cNvPr>
          <p:cNvPicPr>
            <a:picLocks noChangeAspect="1"/>
          </p:cNvPicPr>
          <p:nvPr/>
        </p:nvPicPr>
        <p:blipFill rotWithShape="1">
          <a:blip r:embed="rId3"/>
          <a:srcRect l="24592" t="50" r="-87" b="-50"/>
          <a:stretch/>
        </p:blipFill>
        <p:spPr>
          <a:xfrm>
            <a:off x="4813903" y="0"/>
            <a:ext cx="7381740" cy="6864887"/>
          </a:xfrm>
          <a:prstGeom prst="rect">
            <a:avLst/>
          </a:prstGeom>
        </p:spPr>
      </p:pic>
      <p:sp>
        <p:nvSpPr>
          <p:cNvPr id="6" name="TextBox 5">
            <a:extLst>
              <a:ext uri="{FF2B5EF4-FFF2-40B4-BE49-F238E27FC236}">
                <a16:creationId xmlns:a16="http://schemas.microsoft.com/office/drawing/2014/main" id="{5A3DDCC5-11F7-7FF5-2504-82E5B24AD8AB}"/>
              </a:ext>
            </a:extLst>
          </p:cNvPr>
          <p:cNvSpPr txBox="1"/>
          <p:nvPr/>
        </p:nvSpPr>
        <p:spPr>
          <a:xfrm>
            <a:off x="375909" y="434758"/>
            <a:ext cx="4320378" cy="3293209"/>
          </a:xfrm>
          <a:prstGeom prst="rect">
            <a:avLst/>
          </a:prstGeom>
          <a:noFill/>
        </p:spPr>
        <p:txBody>
          <a:bodyPr wrap="square" rtlCol="0">
            <a:spAutoFit/>
          </a:bodyPr>
          <a:lstStyle/>
          <a:p>
            <a:r>
              <a:rPr lang="en-AU" sz="4000" b="1" dirty="0">
                <a:solidFill>
                  <a:srgbClr val="FFD100"/>
                </a:solidFill>
                <a:latin typeface="Avenir LT Std" panose="020B0503020203020204" pitchFamily="34" charset="0"/>
              </a:rPr>
              <a:t>Priority sustainable</a:t>
            </a:r>
          </a:p>
          <a:p>
            <a:r>
              <a:rPr lang="en-AU" sz="4000" b="1" dirty="0">
                <a:solidFill>
                  <a:srgbClr val="FFD100"/>
                </a:solidFill>
                <a:latin typeface="Avenir LT Std" panose="020B0503020203020204" pitchFamily="34" charset="0"/>
              </a:rPr>
              <a:t>growth precincts</a:t>
            </a:r>
          </a:p>
          <a:p>
            <a:endParaRPr lang="en-AU" sz="2800" b="1" dirty="0">
              <a:solidFill>
                <a:srgbClr val="FFD100"/>
              </a:solidFill>
              <a:latin typeface="Avenir LT Std" panose="020B0503020203020204" pitchFamily="34" charset="0"/>
            </a:endParaRPr>
          </a:p>
          <a:p>
            <a:pPr marL="457200" indent="-457200">
              <a:buFont typeface="Arial" panose="020B0604020202020204" pitchFamily="34" charset="0"/>
              <a:buChar char="•"/>
            </a:pPr>
            <a:r>
              <a:rPr lang="en-AU" sz="2000" dirty="0" err="1">
                <a:solidFill>
                  <a:schemeClr val="bg1"/>
                </a:solidFill>
                <a:latin typeface="Avenir LT Std" panose="020B0503020203020204" pitchFamily="34" charset="0"/>
              </a:rPr>
              <a:t>Kurilpa</a:t>
            </a:r>
            <a:endParaRPr lang="en-AU" sz="2000" dirty="0">
              <a:solidFill>
                <a:schemeClr val="bg1"/>
              </a:solidFill>
              <a:latin typeface="Avenir LT Std" panose="020B0503020203020204" pitchFamily="34" charset="0"/>
            </a:endParaRPr>
          </a:p>
          <a:p>
            <a:pPr marL="457200" indent="-457200">
              <a:buFont typeface="Arial" panose="020B0604020202020204" pitchFamily="34" charset="0"/>
              <a:buChar char="•"/>
            </a:pPr>
            <a:r>
              <a:rPr lang="en-AU" sz="2000" dirty="0">
                <a:solidFill>
                  <a:schemeClr val="bg1"/>
                </a:solidFill>
                <a:latin typeface="Avenir LT Std" panose="020B0503020203020204" pitchFamily="34" charset="0"/>
              </a:rPr>
              <a:t>City Centre</a:t>
            </a:r>
          </a:p>
          <a:p>
            <a:pPr marL="457200" indent="-457200">
              <a:buFont typeface="Arial" panose="020B0604020202020204" pitchFamily="34" charset="0"/>
              <a:buChar char="•"/>
            </a:pPr>
            <a:r>
              <a:rPr lang="en-AU" sz="2000" dirty="0">
                <a:solidFill>
                  <a:schemeClr val="bg1"/>
                </a:solidFill>
                <a:latin typeface="Avenir LT Std" panose="020B0503020203020204" pitchFamily="34" charset="0"/>
              </a:rPr>
              <a:t>Albion</a:t>
            </a:r>
          </a:p>
          <a:p>
            <a:pPr marL="457200" indent="-457200">
              <a:buFont typeface="Arial" panose="020B0604020202020204" pitchFamily="34" charset="0"/>
              <a:buChar char="•"/>
            </a:pPr>
            <a:r>
              <a:rPr lang="en-AU" sz="2000" dirty="0">
                <a:solidFill>
                  <a:schemeClr val="bg1"/>
                </a:solidFill>
                <a:latin typeface="Avenir LT Std" panose="020B0503020203020204" pitchFamily="34" charset="0"/>
              </a:rPr>
              <a:t>Newstead </a:t>
            </a:r>
          </a:p>
          <a:p>
            <a:pPr marL="457200" indent="-457200">
              <a:buFont typeface="Arial" panose="020B0604020202020204" pitchFamily="34" charset="0"/>
              <a:buChar char="•"/>
            </a:pPr>
            <a:r>
              <a:rPr lang="en-AU" sz="2000" dirty="0">
                <a:solidFill>
                  <a:schemeClr val="bg1"/>
                </a:solidFill>
                <a:latin typeface="Avenir LT Std" panose="020B0503020203020204" pitchFamily="34" charset="0"/>
              </a:rPr>
              <a:t>Woolloongabba</a:t>
            </a:r>
          </a:p>
        </p:txBody>
      </p:sp>
      <p:pic>
        <p:nvPicPr>
          <p:cNvPr id="7" name="Picture 6" descr="A picture containing text&#10;&#10;Description automatically generated">
            <a:extLst>
              <a:ext uri="{FF2B5EF4-FFF2-40B4-BE49-F238E27FC236}">
                <a16:creationId xmlns:a16="http://schemas.microsoft.com/office/drawing/2014/main" id="{906B2801-696F-0510-FAF7-95E15B3360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 b="-1804"/>
          <a:stretch/>
        </p:blipFill>
        <p:spPr>
          <a:xfrm flipH="1">
            <a:off x="-2" y="4563122"/>
            <a:ext cx="4809599" cy="2294878"/>
          </a:xfrm>
          <a:prstGeom prst="rect">
            <a:avLst/>
          </a:prstGeom>
        </p:spPr>
      </p:pic>
      <p:pic>
        <p:nvPicPr>
          <p:cNvPr id="4" name="Picture 3">
            <a:extLst>
              <a:ext uri="{FF2B5EF4-FFF2-40B4-BE49-F238E27FC236}">
                <a16:creationId xmlns:a16="http://schemas.microsoft.com/office/drawing/2014/main" id="{8EBF7EF4-CBE6-AE68-AC7A-48CCA10B1393}"/>
              </a:ext>
            </a:extLst>
          </p:cNvPr>
          <p:cNvPicPr>
            <a:picLocks noChangeAspect="1"/>
          </p:cNvPicPr>
          <p:nvPr/>
        </p:nvPicPr>
        <p:blipFill>
          <a:blip r:embed="rId5"/>
          <a:stretch>
            <a:fillRect/>
          </a:stretch>
        </p:blipFill>
        <p:spPr>
          <a:xfrm>
            <a:off x="250539" y="6270241"/>
            <a:ext cx="1435100" cy="396694"/>
          </a:xfrm>
          <a:prstGeom prst="rect">
            <a:avLst/>
          </a:prstGeom>
        </p:spPr>
      </p:pic>
      <p:pic>
        <p:nvPicPr>
          <p:cNvPr id="9" name="Picture 8" descr="Diagram&#10;&#10;Description automatically generated">
            <a:extLst>
              <a:ext uri="{FF2B5EF4-FFF2-40B4-BE49-F238E27FC236}">
                <a16:creationId xmlns:a16="http://schemas.microsoft.com/office/drawing/2014/main" id="{CE0A8BFC-6D61-8211-C950-6C97C44B0FD5}"/>
              </a:ext>
            </a:extLst>
          </p:cNvPr>
          <p:cNvPicPr>
            <a:picLocks noChangeAspect="1"/>
          </p:cNvPicPr>
          <p:nvPr/>
        </p:nvPicPr>
        <p:blipFill rotWithShape="1">
          <a:blip r:embed="rId6"/>
          <a:srcRect t="5714" r="77355" b="60544"/>
          <a:stretch/>
        </p:blipFill>
        <p:spPr>
          <a:xfrm>
            <a:off x="4811697" y="0"/>
            <a:ext cx="2716370" cy="2858277"/>
          </a:xfrm>
          <a:prstGeom prst="rect">
            <a:avLst/>
          </a:prstGeom>
        </p:spPr>
      </p:pic>
    </p:spTree>
    <p:extLst>
      <p:ext uri="{BB962C8B-B14F-4D97-AF65-F5344CB8AC3E}">
        <p14:creationId xmlns:p14="http://schemas.microsoft.com/office/powerpoint/2010/main" val="1798013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999ADAB-34A0-EB0D-AB7F-C54A360E0AF7}"/>
              </a:ext>
            </a:extLst>
          </p:cNvPr>
          <p:cNvPicPr>
            <a:picLocks noChangeAspect="1"/>
          </p:cNvPicPr>
          <p:nvPr/>
        </p:nvPicPr>
        <p:blipFill rotWithShape="1">
          <a:blip r:embed="rId3"/>
          <a:srcRect t="4773"/>
          <a:stretch/>
        </p:blipFill>
        <p:spPr>
          <a:xfrm>
            <a:off x="5156648" y="779333"/>
            <a:ext cx="2476846" cy="5061921"/>
          </a:xfrm>
          <a:prstGeom prst="rect">
            <a:avLst/>
          </a:prstGeom>
        </p:spPr>
      </p:pic>
      <p:pic>
        <p:nvPicPr>
          <p:cNvPr id="19" name="Picture 18">
            <a:extLst>
              <a:ext uri="{FF2B5EF4-FFF2-40B4-BE49-F238E27FC236}">
                <a16:creationId xmlns:a16="http://schemas.microsoft.com/office/drawing/2014/main" id="{08BBF1EB-AF91-9485-7CB1-4E7231065F10}"/>
              </a:ext>
            </a:extLst>
          </p:cNvPr>
          <p:cNvPicPr>
            <a:picLocks noChangeAspect="1"/>
          </p:cNvPicPr>
          <p:nvPr/>
        </p:nvPicPr>
        <p:blipFill>
          <a:blip r:embed="rId4"/>
          <a:stretch>
            <a:fillRect/>
          </a:stretch>
        </p:blipFill>
        <p:spPr>
          <a:xfrm>
            <a:off x="8018698" y="779333"/>
            <a:ext cx="2391109" cy="4972744"/>
          </a:xfrm>
          <a:prstGeom prst="rect">
            <a:avLst/>
          </a:prstGeom>
        </p:spPr>
      </p:pic>
      <p:pic>
        <p:nvPicPr>
          <p:cNvPr id="7" name="Picture 6">
            <a:extLst>
              <a:ext uri="{FF2B5EF4-FFF2-40B4-BE49-F238E27FC236}">
                <a16:creationId xmlns:a16="http://schemas.microsoft.com/office/drawing/2014/main" id="{7468A2FF-7498-4667-862F-55AE36CC4C1E}"/>
              </a:ext>
            </a:extLst>
          </p:cNvPr>
          <p:cNvPicPr>
            <a:picLocks noChangeAspect="1"/>
          </p:cNvPicPr>
          <p:nvPr/>
        </p:nvPicPr>
        <p:blipFill rotWithShape="1">
          <a:blip r:embed="rId5"/>
          <a:srcRect l="82267"/>
          <a:stretch/>
        </p:blipFill>
        <p:spPr>
          <a:xfrm>
            <a:off x="10262937" y="0"/>
            <a:ext cx="1929063" cy="6858000"/>
          </a:xfrm>
          <a:prstGeom prst="rect">
            <a:avLst/>
          </a:prstGeom>
        </p:spPr>
      </p:pic>
      <p:sp>
        <p:nvSpPr>
          <p:cNvPr id="2" name="TextBox 1">
            <a:extLst>
              <a:ext uri="{FF2B5EF4-FFF2-40B4-BE49-F238E27FC236}">
                <a16:creationId xmlns:a16="http://schemas.microsoft.com/office/drawing/2014/main" id="{32C9AE45-5F52-4B94-B18F-4FFCCCE856D6}"/>
              </a:ext>
            </a:extLst>
          </p:cNvPr>
          <p:cNvSpPr txBox="1"/>
          <p:nvPr/>
        </p:nvSpPr>
        <p:spPr>
          <a:xfrm>
            <a:off x="460414" y="203466"/>
            <a:ext cx="7077085" cy="707886"/>
          </a:xfrm>
          <a:prstGeom prst="rect">
            <a:avLst/>
          </a:prstGeom>
          <a:noFill/>
        </p:spPr>
        <p:txBody>
          <a:bodyPr wrap="square" rtlCol="0">
            <a:spAutoFit/>
          </a:bodyPr>
          <a:lstStyle/>
          <a:p>
            <a:r>
              <a:rPr lang="en-AU" sz="4000" b="1" dirty="0">
                <a:solidFill>
                  <a:srgbClr val="006BB6"/>
                </a:solidFill>
                <a:effectLst/>
                <a:latin typeface="Avenir LT Std" panose="020B0503020203020204" pitchFamily="34" charset="0"/>
              </a:rPr>
              <a:t>Next Steps</a:t>
            </a:r>
            <a:endParaRPr lang="en-AU" sz="4000" dirty="0">
              <a:solidFill>
                <a:srgbClr val="006BB6"/>
              </a:solidFill>
              <a:effectLst/>
              <a:latin typeface="Avenir LT Std" panose="020B0503020203020204" pitchFamily="34" charset="0"/>
            </a:endParaRPr>
          </a:p>
        </p:txBody>
      </p:sp>
      <p:sp>
        <p:nvSpPr>
          <p:cNvPr id="14" name="TextBox 13">
            <a:extLst>
              <a:ext uri="{FF2B5EF4-FFF2-40B4-BE49-F238E27FC236}">
                <a16:creationId xmlns:a16="http://schemas.microsoft.com/office/drawing/2014/main" id="{281BF574-542D-FF94-CEA9-89DEE842C539}"/>
              </a:ext>
            </a:extLst>
          </p:cNvPr>
          <p:cNvSpPr txBox="1"/>
          <p:nvPr/>
        </p:nvSpPr>
        <p:spPr>
          <a:xfrm>
            <a:off x="460413" y="1246071"/>
            <a:ext cx="3152799" cy="1384995"/>
          </a:xfrm>
          <a:prstGeom prst="rect">
            <a:avLst/>
          </a:prstGeom>
          <a:noFill/>
        </p:spPr>
        <p:txBody>
          <a:bodyPr wrap="square" rtlCol="0">
            <a:spAutoFit/>
          </a:bodyPr>
          <a:lstStyle/>
          <a:p>
            <a:pPr algn="l"/>
            <a:r>
              <a:rPr lang="en-GB" sz="1400" i="1" dirty="0">
                <a:latin typeface="Avenir LT Std" panose="020B0503020203020204"/>
              </a:rPr>
              <a:t>Brisbane’s Inner City Strategy </a:t>
            </a:r>
            <a:r>
              <a:rPr lang="en-GB" sz="1400" dirty="0">
                <a:latin typeface="Avenir LT Std" panose="020B0503020203020204"/>
              </a:rPr>
              <a:t>establishes the strategic directions that will shape the future of Brisbane’s inner city sustainable growth precincts and guide Council’s forward program of precinct planning.</a:t>
            </a:r>
            <a:endParaRPr lang="en-AU" sz="1400" dirty="0">
              <a:latin typeface="Avenir LT Std" panose="020B0503020203020204"/>
            </a:endParaRPr>
          </a:p>
        </p:txBody>
      </p:sp>
      <p:pic>
        <p:nvPicPr>
          <p:cNvPr id="8" name="Picture 7">
            <a:extLst>
              <a:ext uri="{FF2B5EF4-FFF2-40B4-BE49-F238E27FC236}">
                <a16:creationId xmlns:a16="http://schemas.microsoft.com/office/drawing/2014/main" id="{FE79CA9B-E574-8A2C-796C-A56729597916}"/>
              </a:ext>
            </a:extLst>
          </p:cNvPr>
          <p:cNvPicPr>
            <a:picLocks noChangeAspect="1"/>
          </p:cNvPicPr>
          <p:nvPr/>
        </p:nvPicPr>
        <p:blipFill>
          <a:blip r:embed="rId6"/>
          <a:stretch>
            <a:fillRect/>
          </a:stretch>
        </p:blipFill>
        <p:spPr>
          <a:xfrm>
            <a:off x="467063" y="2924774"/>
            <a:ext cx="2630260" cy="2737618"/>
          </a:xfrm>
          <a:prstGeom prst="rect">
            <a:avLst/>
          </a:prstGeom>
        </p:spPr>
      </p:pic>
      <p:grpSp>
        <p:nvGrpSpPr>
          <p:cNvPr id="30" name="Group 29">
            <a:extLst>
              <a:ext uri="{FF2B5EF4-FFF2-40B4-BE49-F238E27FC236}">
                <a16:creationId xmlns:a16="http://schemas.microsoft.com/office/drawing/2014/main" id="{D592104B-8C14-C69A-EB35-667C609B1BCB}"/>
              </a:ext>
            </a:extLst>
          </p:cNvPr>
          <p:cNvGrpSpPr/>
          <p:nvPr/>
        </p:nvGrpSpPr>
        <p:grpSpPr>
          <a:xfrm>
            <a:off x="5956580" y="2792505"/>
            <a:ext cx="939998" cy="661675"/>
            <a:chOff x="5956580" y="3150770"/>
            <a:chExt cx="939998" cy="661675"/>
          </a:xfrm>
        </p:grpSpPr>
        <p:sp>
          <p:nvSpPr>
            <p:cNvPr id="21" name="TextBox 20">
              <a:extLst>
                <a:ext uri="{FF2B5EF4-FFF2-40B4-BE49-F238E27FC236}">
                  <a16:creationId xmlns:a16="http://schemas.microsoft.com/office/drawing/2014/main" id="{EAE403F1-42D4-9468-C0F8-A73EEE31236F}"/>
                </a:ext>
              </a:extLst>
            </p:cNvPr>
            <p:cNvSpPr txBox="1"/>
            <p:nvPr/>
          </p:nvSpPr>
          <p:spPr>
            <a:xfrm>
              <a:off x="5961861" y="3412335"/>
              <a:ext cx="934717" cy="400110"/>
            </a:xfrm>
            <a:prstGeom prst="rect">
              <a:avLst/>
            </a:prstGeom>
            <a:solidFill>
              <a:srgbClr val="FFEBAD"/>
            </a:solidFill>
          </p:spPr>
          <p:txBody>
            <a:bodyPr wrap="square">
              <a:spAutoFit/>
            </a:bodyPr>
            <a:lstStyle/>
            <a:p>
              <a:pPr algn="ctr"/>
              <a:r>
                <a:rPr lang="en-GB" sz="1000" b="0" i="1" u="none" strike="noStrike" baseline="0" dirty="0" err="1">
                  <a:latin typeface="Avenir LT Std" panose="020B0503020203020204"/>
                </a:rPr>
                <a:t>Kurilpa</a:t>
              </a:r>
              <a:endParaRPr lang="en-GB" sz="1000" b="0" i="1" u="none" strike="noStrike" baseline="0" dirty="0">
                <a:latin typeface="Avenir LT Std" panose="020B0503020203020204"/>
              </a:endParaRPr>
            </a:p>
            <a:p>
              <a:pPr algn="ctr"/>
              <a:r>
                <a:rPr lang="en-GB" sz="1000" i="1" dirty="0">
                  <a:latin typeface="Avenir LT Std" panose="020B0503020203020204"/>
                </a:rPr>
                <a:t>Precinct Plan</a:t>
              </a:r>
            </a:p>
          </p:txBody>
        </p:sp>
        <p:sp>
          <p:nvSpPr>
            <p:cNvPr id="28" name="Isosceles Triangle 27">
              <a:extLst>
                <a:ext uri="{FF2B5EF4-FFF2-40B4-BE49-F238E27FC236}">
                  <a16:creationId xmlns:a16="http://schemas.microsoft.com/office/drawing/2014/main" id="{544DDF67-EC38-388D-7308-4136F89E479C}"/>
                </a:ext>
              </a:extLst>
            </p:cNvPr>
            <p:cNvSpPr/>
            <p:nvPr/>
          </p:nvSpPr>
          <p:spPr>
            <a:xfrm>
              <a:off x="5956580" y="3150770"/>
              <a:ext cx="934717" cy="264539"/>
            </a:xfrm>
            <a:prstGeom prst="triangle">
              <a:avLst/>
            </a:prstGeom>
            <a:solidFill>
              <a:srgbClr val="FFE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59AFE04A-7BB9-4D99-8F06-2171B26920D8}"/>
              </a:ext>
            </a:extLst>
          </p:cNvPr>
          <p:cNvGrpSpPr/>
          <p:nvPr/>
        </p:nvGrpSpPr>
        <p:grpSpPr>
          <a:xfrm>
            <a:off x="8746893" y="2781124"/>
            <a:ext cx="943733" cy="663820"/>
            <a:chOff x="8746893" y="3148625"/>
            <a:chExt cx="943733" cy="663820"/>
          </a:xfrm>
        </p:grpSpPr>
        <p:sp>
          <p:nvSpPr>
            <p:cNvPr id="22" name="TextBox 21">
              <a:extLst>
                <a:ext uri="{FF2B5EF4-FFF2-40B4-BE49-F238E27FC236}">
                  <a16:creationId xmlns:a16="http://schemas.microsoft.com/office/drawing/2014/main" id="{36C609DA-AFC9-5EF4-23A4-E1DE7D9FEC1C}"/>
                </a:ext>
              </a:extLst>
            </p:cNvPr>
            <p:cNvSpPr txBox="1"/>
            <p:nvPr/>
          </p:nvSpPr>
          <p:spPr>
            <a:xfrm>
              <a:off x="8746893" y="3412335"/>
              <a:ext cx="934717" cy="400110"/>
            </a:xfrm>
            <a:prstGeom prst="rect">
              <a:avLst/>
            </a:prstGeom>
            <a:solidFill>
              <a:srgbClr val="FFEBAD"/>
            </a:solidFill>
          </p:spPr>
          <p:txBody>
            <a:bodyPr wrap="square">
              <a:spAutoFit/>
            </a:bodyPr>
            <a:lstStyle/>
            <a:p>
              <a:pPr algn="ctr"/>
              <a:r>
                <a:rPr lang="en-GB" sz="1000" b="0" i="1" u="none" strike="noStrike" baseline="0" dirty="0">
                  <a:latin typeface="Avenir LT Std" panose="020B0503020203020204"/>
                </a:rPr>
                <a:t>Albion </a:t>
              </a:r>
              <a:r>
                <a:rPr lang="en-GB" sz="1000" i="1" dirty="0">
                  <a:latin typeface="Avenir LT Std" panose="020B0503020203020204"/>
                </a:rPr>
                <a:t>Precinct Plan</a:t>
              </a:r>
            </a:p>
          </p:txBody>
        </p:sp>
        <p:sp>
          <p:nvSpPr>
            <p:cNvPr id="29" name="Isosceles Triangle 28">
              <a:extLst>
                <a:ext uri="{FF2B5EF4-FFF2-40B4-BE49-F238E27FC236}">
                  <a16:creationId xmlns:a16="http://schemas.microsoft.com/office/drawing/2014/main" id="{A0903F1E-1A83-BF83-BB7B-2EE354F183CB}"/>
                </a:ext>
              </a:extLst>
            </p:cNvPr>
            <p:cNvSpPr/>
            <p:nvPr/>
          </p:nvSpPr>
          <p:spPr>
            <a:xfrm>
              <a:off x="8755909" y="3148625"/>
              <a:ext cx="934717" cy="264539"/>
            </a:xfrm>
            <a:prstGeom prst="triangle">
              <a:avLst/>
            </a:prstGeom>
            <a:solidFill>
              <a:srgbClr val="FFE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ADD6BDCE-3297-CC1B-9439-6AC8D8D19510}"/>
              </a:ext>
            </a:extLst>
          </p:cNvPr>
          <p:cNvGrpSpPr/>
          <p:nvPr/>
        </p:nvGrpSpPr>
        <p:grpSpPr>
          <a:xfrm>
            <a:off x="5956580" y="5543564"/>
            <a:ext cx="934717" cy="666902"/>
            <a:chOff x="5956580" y="5911065"/>
            <a:chExt cx="934717" cy="666902"/>
          </a:xfrm>
        </p:grpSpPr>
        <p:sp>
          <p:nvSpPr>
            <p:cNvPr id="23" name="TextBox 22">
              <a:extLst>
                <a:ext uri="{FF2B5EF4-FFF2-40B4-BE49-F238E27FC236}">
                  <a16:creationId xmlns:a16="http://schemas.microsoft.com/office/drawing/2014/main" id="{316E9981-16E1-1138-779D-BBFF55695D94}"/>
                </a:ext>
              </a:extLst>
            </p:cNvPr>
            <p:cNvSpPr txBox="1"/>
            <p:nvPr/>
          </p:nvSpPr>
          <p:spPr>
            <a:xfrm>
              <a:off x="5956580" y="6177857"/>
              <a:ext cx="934717" cy="400110"/>
            </a:xfrm>
            <a:prstGeom prst="rect">
              <a:avLst/>
            </a:prstGeom>
            <a:solidFill>
              <a:srgbClr val="FFEBAD"/>
            </a:solidFill>
          </p:spPr>
          <p:txBody>
            <a:bodyPr wrap="square">
              <a:spAutoFit/>
            </a:bodyPr>
            <a:lstStyle/>
            <a:p>
              <a:pPr algn="ctr"/>
              <a:r>
                <a:rPr lang="en-GB" sz="1000" b="0" i="1" u="none" strike="noStrike" baseline="0" dirty="0">
                  <a:latin typeface="Avenir LT Std" panose="020B0503020203020204"/>
                </a:rPr>
                <a:t>City Centre</a:t>
              </a:r>
            </a:p>
            <a:p>
              <a:pPr algn="ctr"/>
              <a:r>
                <a:rPr lang="en-GB" sz="1000" i="1" dirty="0">
                  <a:latin typeface="Avenir LT Std" panose="020B0503020203020204"/>
                </a:rPr>
                <a:t>Master Plan</a:t>
              </a:r>
            </a:p>
          </p:txBody>
        </p:sp>
        <p:sp>
          <p:nvSpPr>
            <p:cNvPr id="32" name="Isosceles Triangle 31">
              <a:extLst>
                <a:ext uri="{FF2B5EF4-FFF2-40B4-BE49-F238E27FC236}">
                  <a16:creationId xmlns:a16="http://schemas.microsoft.com/office/drawing/2014/main" id="{572381A1-543E-2242-A9BF-581A70302B43}"/>
                </a:ext>
              </a:extLst>
            </p:cNvPr>
            <p:cNvSpPr/>
            <p:nvPr/>
          </p:nvSpPr>
          <p:spPr>
            <a:xfrm>
              <a:off x="5956580" y="5911065"/>
              <a:ext cx="934717" cy="264539"/>
            </a:xfrm>
            <a:prstGeom prst="triangle">
              <a:avLst/>
            </a:prstGeom>
            <a:solidFill>
              <a:srgbClr val="FFE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2DE1C145-B0F8-3E64-DCB0-496B96D77093}"/>
              </a:ext>
            </a:extLst>
          </p:cNvPr>
          <p:cNvGrpSpPr/>
          <p:nvPr/>
        </p:nvGrpSpPr>
        <p:grpSpPr>
          <a:xfrm>
            <a:off x="8822280" y="5552799"/>
            <a:ext cx="934717" cy="657666"/>
            <a:chOff x="8822280" y="5920300"/>
            <a:chExt cx="934717" cy="657666"/>
          </a:xfrm>
        </p:grpSpPr>
        <p:sp>
          <p:nvSpPr>
            <p:cNvPr id="24" name="TextBox 23">
              <a:extLst>
                <a:ext uri="{FF2B5EF4-FFF2-40B4-BE49-F238E27FC236}">
                  <a16:creationId xmlns:a16="http://schemas.microsoft.com/office/drawing/2014/main" id="{C82AAEFF-1683-F69C-5D58-C56B368B862F}"/>
                </a:ext>
              </a:extLst>
            </p:cNvPr>
            <p:cNvSpPr txBox="1"/>
            <p:nvPr/>
          </p:nvSpPr>
          <p:spPr>
            <a:xfrm>
              <a:off x="8822280" y="6177856"/>
              <a:ext cx="923796" cy="400110"/>
            </a:xfrm>
            <a:prstGeom prst="rect">
              <a:avLst/>
            </a:prstGeom>
            <a:solidFill>
              <a:srgbClr val="FFEBAD"/>
            </a:solidFill>
          </p:spPr>
          <p:txBody>
            <a:bodyPr wrap="square">
              <a:spAutoFit/>
            </a:bodyPr>
            <a:lstStyle/>
            <a:p>
              <a:pPr algn="ctr"/>
              <a:r>
                <a:rPr lang="en-GB" sz="1000" b="0" i="1" u="none" strike="noStrike" baseline="0" dirty="0">
                  <a:latin typeface="Avenir LT Std" panose="020B0503020203020204"/>
                </a:rPr>
                <a:t>Newstead</a:t>
              </a:r>
            </a:p>
            <a:p>
              <a:pPr algn="ctr"/>
              <a:r>
                <a:rPr lang="en-GB" sz="1000" i="1" dirty="0">
                  <a:latin typeface="Avenir LT Std" panose="020B0503020203020204"/>
                </a:rPr>
                <a:t>Precinct Plan</a:t>
              </a:r>
            </a:p>
          </p:txBody>
        </p:sp>
        <p:sp>
          <p:nvSpPr>
            <p:cNvPr id="33" name="Isosceles Triangle 32">
              <a:extLst>
                <a:ext uri="{FF2B5EF4-FFF2-40B4-BE49-F238E27FC236}">
                  <a16:creationId xmlns:a16="http://schemas.microsoft.com/office/drawing/2014/main" id="{8A9D2A29-D50E-1645-B454-73593B0E75CB}"/>
                </a:ext>
              </a:extLst>
            </p:cNvPr>
            <p:cNvSpPr/>
            <p:nvPr/>
          </p:nvSpPr>
          <p:spPr>
            <a:xfrm>
              <a:off x="8822280" y="5920300"/>
              <a:ext cx="934717" cy="264539"/>
            </a:xfrm>
            <a:prstGeom prst="triangle">
              <a:avLst/>
            </a:prstGeom>
            <a:solidFill>
              <a:srgbClr val="FFE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92C368AD-7363-CA7A-6350-37EE72DF0E98}"/>
              </a:ext>
            </a:extLst>
          </p:cNvPr>
          <p:cNvSpPr/>
          <p:nvPr/>
        </p:nvSpPr>
        <p:spPr>
          <a:xfrm>
            <a:off x="5013649" y="6568751"/>
            <a:ext cx="2233127" cy="289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ED6321FC-B1CF-6E01-9E77-28C66AC6120A}"/>
              </a:ext>
            </a:extLst>
          </p:cNvPr>
          <p:cNvPicPr>
            <a:picLocks noChangeAspect="1"/>
          </p:cNvPicPr>
          <p:nvPr/>
        </p:nvPicPr>
        <p:blipFill>
          <a:blip r:embed="rId7"/>
          <a:srcRect/>
          <a:stretch/>
        </p:blipFill>
        <p:spPr>
          <a:xfrm>
            <a:off x="387363" y="6164978"/>
            <a:ext cx="1435098" cy="396694"/>
          </a:xfrm>
          <a:prstGeom prst="rect">
            <a:avLst/>
          </a:prstGeom>
        </p:spPr>
      </p:pic>
    </p:spTree>
    <p:extLst>
      <p:ext uri="{BB962C8B-B14F-4D97-AF65-F5344CB8AC3E}">
        <p14:creationId xmlns:p14="http://schemas.microsoft.com/office/powerpoint/2010/main" val="2299383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outdoor&#10;&#10;Description automatically generated">
            <a:extLst>
              <a:ext uri="{FF2B5EF4-FFF2-40B4-BE49-F238E27FC236}">
                <a16:creationId xmlns:a16="http://schemas.microsoft.com/office/drawing/2014/main" id="{7ACC9F7D-8067-59D2-7B17-8BEC29EAFA0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5FE7223-F86E-E6D5-C77E-29114A46A1DB}"/>
              </a:ext>
            </a:extLst>
          </p:cNvPr>
          <p:cNvSpPr txBox="1"/>
          <p:nvPr/>
        </p:nvSpPr>
        <p:spPr>
          <a:xfrm>
            <a:off x="845575" y="2998113"/>
            <a:ext cx="10500849" cy="861774"/>
          </a:xfrm>
          <a:prstGeom prst="rect">
            <a:avLst/>
          </a:prstGeom>
          <a:noFill/>
        </p:spPr>
        <p:txBody>
          <a:bodyPr wrap="square" rtlCol="0">
            <a:spAutoFit/>
          </a:bodyPr>
          <a:lstStyle/>
          <a:p>
            <a:pPr algn="ctr"/>
            <a:r>
              <a:rPr lang="en-AU" sz="5000" b="1" dirty="0">
                <a:solidFill>
                  <a:schemeClr val="bg1"/>
                </a:solidFill>
                <a:latin typeface="Avenir LT Std 55 Roman" panose="020B0503020203020204" pitchFamily="34" charset="0"/>
              </a:rPr>
              <a:t>Q</a:t>
            </a:r>
            <a:r>
              <a:rPr lang="en-AU" sz="5000" b="1" dirty="0">
                <a:solidFill>
                  <a:schemeClr val="bg1"/>
                </a:solidFill>
                <a:effectLst/>
                <a:latin typeface="Avenir LT Std 55 Roman" panose="020B0503020203020204" pitchFamily="34" charset="0"/>
              </a:rPr>
              <a:t>UESTIONS?</a:t>
            </a:r>
          </a:p>
        </p:txBody>
      </p:sp>
      <p:pic>
        <p:nvPicPr>
          <p:cNvPr id="4" name="Picture 3" descr="Text&#10;&#10;Description automatically generated">
            <a:extLst>
              <a:ext uri="{FF2B5EF4-FFF2-40B4-BE49-F238E27FC236}">
                <a16:creationId xmlns:a16="http://schemas.microsoft.com/office/drawing/2014/main" id="{D93E7E8C-66BA-F528-4495-32D585A67E38}"/>
              </a:ext>
            </a:extLst>
          </p:cNvPr>
          <p:cNvPicPr>
            <a:picLocks noChangeAspect="1"/>
          </p:cNvPicPr>
          <p:nvPr/>
        </p:nvPicPr>
        <p:blipFill>
          <a:blip r:embed="rId3"/>
          <a:stretch>
            <a:fillRect/>
          </a:stretch>
        </p:blipFill>
        <p:spPr>
          <a:xfrm>
            <a:off x="456858" y="5597611"/>
            <a:ext cx="3678716" cy="798212"/>
          </a:xfrm>
          <a:prstGeom prst="rect">
            <a:avLst/>
          </a:prstGeom>
        </p:spPr>
      </p:pic>
      <p:pic>
        <p:nvPicPr>
          <p:cNvPr id="5" name="Picture 4">
            <a:extLst>
              <a:ext uri="{FF2B5EF4-FFF2-40B4-BE49-F238E27FC236}">
                <a16:creationId xmlns:a16="http://schemas.microsoft.com/office/drawing/2014/main" id="{038E0FD2-F2CA-95A1-2B0B-E0445BFB2616}"/>
              </a:ext>
            </a:extLst>
          </p:cNvPr>
          <p:cNvPicPr>
            <a:picLocks noChangeAspect="1"/>
          </p:cNvPicPr>
          <p:nvPr/>
        </p:nvPicPr>
        <p:blipFill>
          <a:blip r:embed="rId4"/>
          <a:stretch>
            <a:fillRect/>
          </a:stretch>
        </p:blipFill>
        <p:spPr>
          <a:xfrm>
            <a:off x="9599981" y="5226271"/>
            <a:ext cx="2135161" cy="1169552"/>
          </a:xfrm>
          <a:prstGeom prst="rect">
            <a:avLst/>
          </a:prstGeom>
        </p:spPr>
      </p:pic>
    </p:spTree>
    <p:extLst>
      <p:ext uri="{BB962C8B-B14F-4D97-AF65-F5344CB8AC3E}">
        <p14:creationId xmlns:p14="http://schemas.microsoft.com/office/powerpoint/2010/main" val="2112020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D42E97-CC43-411C-E698-AA55E580817D}"/>
              </a:ext>
            </a:extLst>
          </p:cNvPr>
          <p:cNvSpPr/>
          <p:nvPr/>
        </p:nvSpPr>
        <p:spPr>
          <a:xfrm>
            <a:off x="-1" y="0"/>
            <a:ext cx="4955176" cy="6858000"/>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90623FD-2F95-EB3F-6EC2-E06DFC94DA65}"/>
              </a:ext>
            </a:extLst>
          </p:cNvPr>
          <p:cNvSpPr txBox="1"/>
          <p:nvPr/>
        </p:nvSpPr>
        <p:spPr>
          <a:xfrm>
            <a:off x="339378" y="1721971"/>
            <a:ext cx="4098087" cy="2967415"/>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AU" sz="1400" dirty="0">
                <a:solidFill>
                  <a:schemeClr val="bg1"/>
                </a:solidFill>
                <a:latin typeface="Avenir LT Std"/>
              </a:rPr>
              <a:t>In 2022, Council launched Inner Spark – a citywide conversation and engagement program with the aim of generating the brightest ideas from the community to shape the future of the inner city</a:t>
            </a:r>
          </a:p>
          <a:p>
            <a:pPr marL="171450" indent="-171450">
              <a:lnSpc>
                <a:spcPct val="150000"/>
              </a:lnSpc>
              <a:buFont typeface="Arial" panose="020B0604020202020204" pitchFamily="34" charset="0"/>
              <a:buChar char="•"/>
            </a:pPr>
            <a:endParaRPr lang="en-AU" sz="1400" dirty="0">
              <a:solidFill>
                <a:schemeClr val="bg1"/>
              </a:solidFill>
              <a:latin typeface="Avenir LT Std"/>
            </a:endParaRPr>
          </a:p>
          <a:p>
            <a:pPr marL="171450" indent="-171450">
              <a:lnSpc>
                <a:spcPct val="150000"/>
              </a:lnSpc>
              <a:buFont typeface="Arial" panose="020B0604020202020204" pitchFamily="34" charset="0"/>
              <a:buChar char="•"/>
            </a:pPr>
            <a:r>
              <a:rPr lang="en-AU" sz="1400" dirty="0">
                <a:solidFill>
                  <a:schemeClr val="bg1"/>
                </a:solidFill>
                <a:effectLst/>
                <a:latin typeface="Avenir LT Std"/>
              </a:rPr>
              <a:t>Feedback received through Inner Spark has been used to inform the Sustainable Growth Strategy and Inner City Strategy, and will continue to inform inner city precinct planning into the future</a:t>
            </a:r>
            <a:endParaRPr lang="en-AU" sz="1200" dirty="0">
              <a:solidFill>
                <a:schemeClr val="bg1"/>
              </a:solidFill>
              <a:effectLst/>
              <a:latin typeface="Avenir LT Std"/>
            </a:endParaRPr>
          </a:p>
        </p:txBody>
      </p:sp>
      <p:sp>
        <p:nvSpPr>
          <p:cNvPr id="2" name="TextBox 1">
            <a:extLst>
              <a:ext uri="{FF2B5EF4-FFF2-40B4-BE49-F238E27FC236}">
                <a16:creationId xmlns:a16="http://schemas.microsoft.com/office/drawing/2014/main" id="{BD549126-0D92-9341-6E74-2FB23D4477FA}"/>
              </a:ext>
            </a:extLst>
          </p:cNvPr>
          <p:cNvSpPr txBox="1"/>
          <p:nvPr/>
        </p:nvSpPr>
        <p:spPr>
          <a:xfrm>
            <a:off x="339377" y="199266"/>
            <a:ext cx="4098088" cy="1323439"/>
          </a:xfrm>
          <a:prstGeom prst="rect">
            <a:avLst/>
          </a:prstGeom>
          <a:noFill/>
        </p:spPr>
        <p:txBody>
          <a:bodyPr wrap="square" lIns="91440" tIns="45720" rIns="91440" bIns="45720" rtlCol="0" anchor="t">
            <a:spAutoFit/>
          </a:bodyPr>
          <a:lstStyle/>
          <a:p>
            <a:r>
              <a:rPr lang="en-AU" sz="4000" b="1" dirty="0">
                <a:solidFill>
                  <a:srgbClr val="FFD100"/>
                </a:solidFill>
                <a:latin typeface="Avenir LT Std"/>
              </a:rPr>
              <a:t>Inner Spark engagement</a:t>
            </a:r>
            <a:endParaRPr lang="en-AU" sz="4000" dirty="0">
              <a:solidFill>
                <a:srgbClr val="FFD100"/>
              </a:solidFill>
              <a:effectLst/>
              <a:latin typeface="Avenir LT Std"/>
            </a:endParaRPr>
          </a:p>
        </p:txBody>
      </p:sp>
      <p:pic>
        <p:nvPicPr>
          <p:cNvPr id="3" name="Picture 2">
            <a:extLst>
              <a:ext uri="{FF2B5EF4-FFF2-40B4-BE49-F238E27FC236}">
                <a16:creationId xmlns:a16="http://schemas.microsoft.com/office/drawing/2014/main" id="{5B7D3673-79A4-0BC9-2009-017FD943DAA1}"/>
              </a:ext>
            </a:extLst>
          </p:cNvPr>
          <p:cNvPicPr>
            <a:picLocks noChangeAspect="1"/>
          </p:cNvPicPr>
          <p:nvPr/>
        </p:nvPicPr>
        <p:blipFill>
          <a:blip r:embed="rId2"/>
          <a:stretch>
            <a:fillRect/>
          </a:stretch>
        </p:blipFill>
        <p:spPr>
          <a:xfrm>
            <a:off x="10299700" y="5991406"/>
            <a:ext cx="1435100" cy="396694"/>
          </a:xfrm>
          <a:prstGeom prst="rect">
            <a:avLst/>
          </a:prstGeom>
        </p:spPr>
      </p:pic>
      <p:pic>
        <p:nvPicPr>
          <p:cNvPr id="9" name="Picture 8">
            <a:extLst>
              <a:ext uri="{FF2B5EF4-FFF2-40B4-BE49-F238E27FC236}">
                <a16:creationId xmlns:a16="http://schemas.microsoft.com/office/drawing/2014/main" id="{946AE13B-E8CE-C429-35EF-C1E661946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56568" y="2"/>
            <a:ext cx="3235431" cy="1890632"/>
          </a:xfrm>
          <a:prstGeom prst="rect">
            <a:avLst/>
          </a:prstGeom>
          <a:ln>
            <a:noFill/>
          </a:ln>
        </p:spPr>
      </p:pic>
      <p:pic>
        <p:nvPicPr>
          <p:cNvPr id="19" name="Picture 18" descr="Logo&#10;&#10;Description automatically generated with medium confidence">
            <a:extLst>
              <a:ext uri="{FF2B5EF4-FFF2-40B4-BE49-F238E27FC236}">
                <a16:creationId xmlns:a16="http://schemas.microsoft.com/office/drawing/2014/main" id="{85D38DDF-739D-41D3-8EFA-5249DF2B1378}"/>
              </a:ext>
            </a:extLst>
          </p:cNvPr>
          <p:cNvPicPr>
            <a:picLocks noChangeAspect="1"/>
          </p:cNvPicPr>
          <p:nvPr/>
        </p:nvPicPr>
        <p:blipFill rotWithShape="1">
          <a:blip r:embed="rId4" cstate="print">
            <a:alphaModFix amt="80000"/>
            <a:extLst>
              <a:ext uri="{28A0092B-C50C-407E-A947-70E740481C1C}">
                <a14:useLocalDpi xmlns:a14="http://schemas.microsoft.com/office/drawing/2010/main"/>
              </a:ext>
            </a:extLst>
          </a:blip>
          <a:srcRect/>
          <a:stretch/>
        </p:blipFill>
        <p:spPr>
          <a:xfrm flipH="1" flipV="1">
            <a:off x="2024036" y="4791528"/>
            <a:ext cx="2917374" cy="2066472"/>
          </a:xfrm>
          <a:prstGeom prst="rect">
            <a:avLst/>
          </a:prstGeom>
        </p:spPr>
      </p:pic>
      <p:pic>
        <p:nvPicPr>
          <p:cNvPr id="4" name="Picture 3">
            <a:extLst>
              <a:ext uri="{FF2B5EF4-FFF2-40B4-BE49-F238E27FC236}">
                <a16:creationId xmlns:a16="http://schemas.microsoft.com/office/drawing/2014/main" id="{CBEE6CE7-6D49-4494-7C98-99022FFE024C}"/>
              </a:ext>
            </a:extLst>
          </p:cNvPr>
          <p:cNvPicPr>
            <a:picLocks noChangeAspect="1"/>
          </p:cNvPicPr>
          <p:nvPr/>
        </p:nvPicPr>
        <p:blipFill>
          <a:blip r:embed="rId2"/>
          <a:stretch>
            <a:fillRect/>
          </a:stretch>
        </p:blipFill>
        <p:spPr>
          <a:xfrm>
            <a:off x="420660" y="6064612"/>
            <a:ext cx="1435100" cy="396694"/>
          </a:xfrm>
          <a:prstGeom prst="rect">
            <a:avLst/>
          </a:prstGeom>
        </p:spPr>
      </p:pic>
      <p:pic>
        <p:nvPicPr>
          <p:cNvPr id="8" name="Picture 7" descr="A picture containing sky, outdoor, building&#10;&#10;Description automatically generated">
            <a:extLst>
              <a:ext uri="{FF2B5EF4-FFF2-40B4-BE49-F238E27FC236}">
                <a16:creationId xmlns:a16="http://schemas.microsoft.com/office/drawing/2014/main" id="{A0DE08E2-A191-6AF3-411C-369EF63FFEB2}"/>
              </a:ext>
            </a:extLst>
          </p:cNvPr>
          <p:cNvPicPr>
            <a:picLocks noChangeAspect="1"/>
          </p:cNvPicPr>
          <p:nvPr/>
        </p:nvPicPr>
        <p:blipFill>
          <a:blip r:embed="rId5"/>
          <a:stretch>
            <a:fillRect/>
          </a:stretch>
        </p:blipFill>
        <p:spPr>
          <a:xfrm>
            <a:off x="4955175" y="-5212"/>
            <a:ext cx="2033548" cy="1895846"/>
          </a:xfrm>
          <a:prstGeom prst="rect">
            <a:avLst/>
          </a:prstGeom>
        </p:spPr>
      </p:pic>
      <p:pic>
        <p:nvPicPr>
          <p:cNvPr id="6" name="Picture 5">
            <a:extLst>
              <a:ext uri="{FF2B5EF4-FFF2-40B4-BE49-F238E27FC236}">
                <a16:creationId xmlns:a16="http://schemas.microsoft.com/office/drawing/2014/main" id="{0C907118-C5B6-27B4-CF46-C81F75B6ED77}"/>
              </a:ext>
            </a:extLst>
          </p:cNvPr>
          <p:cNvPicPr>
            <a:picLocks noChangeAspect="1"/>
          </p:cNvPicPr>
          <p:nvPr/>
        </p:nvPicPr>
        <p:blipFill>
          <a:blip r:embed="rId6"/>
          <a:stretch>
            <a:fillRect/>
          </a:stretch>
        </p:blipFill>
        <p:spPr>
          <a:xfrm>
            <a:off x="4951457" y="1883012"/>
            <a:ext cx="7240542" cy="4974985"/>
          </a:xfrm>
          <a:prstGeom prst="rect">
            <a:avLst/>
          </a:prstGeom>
          <a:ln>
            <a:noFill/>
          </a:ln>
        </p:spPr>
      </p:pic>
      <p:pic>
        <p:nvPicPr>
          <p:cNvPr id="16" name="Picture 15" descr="A picture containing tree, outdoor, way, plant&#10;&#10;Description automatically generated">
            <a:extLst>
              <a:ext uri="{FF2B5EF4-FFF2-40B4-BE49-F238E27FC236}">
                <a16:creationId xmlns:a16="http://schemas.microsoft.com/office/drawing/2014/main" id="{703D3822-666C-E7F3-CD5B-6E28A9C414BB}"/>
              </a:ext>
            </a:extLst>
          </p:cNvPr>
          <p:cNvPicPr>
            <a:picLocks noChangeAspect="1"/>
          </p:cNvPicPr>
          <p:nvPr/>
        </p:nvPicPr>
        <p:blipFill rotWithShape="1">
          <a:blip r:embed="rId7"/>
          <a:srcRect l="4948" r="30531"/>
          <a:stretch/>
        </p:blipFill>
        <p:spPr>
          <a:xfrm>
            <a:off x="6988723" y="0"/>
            <a:ext cx="2363855" cy="1890635"/>
          </a:xfrm>
          <a:prstGeom prst="rect">
            <a:avLst/>
          </a:prstGeom>
        </p:spPr>
      </p:pic>
    </p:spTree>
    <p:extLst>
      <p:ext uri="{BB962C8B-B14F-4D97-AF65-F5344CB8AC3E}">
        <p14:creationId xmlns:p14="http://schemas.microsoft.com/office/powerpoint/2010/main" val="3209590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BB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7AD8C6-5C1F-DE2E-1C7C-CE4B1582686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pic>
        <p:nvPicPr>
          <p:cNvPr id="3" name="Picture 2">
            <a:extLst>
              <a:ext uri="{FF2B5EF4-FFF2-40B4-BE49-F238E27FC236}">
                <a16:creationId xmlns:a16="http://schemas.microsoft.com/office/drawing/2014/main" id="{B11CBDED-999A-28D5-938B-A79A7FF4B97F}"/>
              </a:ext>
            </a:extLst>
          </p:cNvPr>
          <p:cNvPicPr>
            <a:picLocks noChangeAspect="1"/>
          </p:cNvPicPr>
          <p:nvPr/>
        </p:nvPicPr>
        <p:blipFill rotWithShape="1">
          <a:blip r:embed="rId2"/>
          <a:srcRect l="347"/>
          <a:stretch/>
        </p:blipFill>
        <p:spPr>
          <a:xfrm>
            <a:off x="986229" y="1089878"/>
            <a:ext cx="3296715" cy="4678244"/>
          </a:xfrm>
          <a:prstGeom prst="rect">
            <a:avLst/>
          </a:prstGeom>
        </p:spPr>
      </p:pic>
      <p:pic>
        <p:nvPicPr>
          <p:cNvPr id="5" name="Picture 4">
            <a:extLst>
              <a:ext uri="{FF2B5EF4-FFF2-40B4-BE49-F238E27FC236}">
                <a16:creationId xmlns:a16="http://schemas.microsoft.com/office/drawing/2014/main" id="{D53A17D5-FC4C-B92C-591B-51F14D1922D0}"/>
              </a:ext>
            </a:extLst>
          </p:cNvPr>
          <p:cNvPicPr>
            <a:picLocks noChangeAspect="1"/>
          </p:cNvPicPr>
          <p:nvPr/>
        </p:nvPicPr>
        <p:blipFill rotWithShape="1">
          <a:blip r:embed="rId3"/>
          <a:srcRect l="347"/>
          <a:stretch/>
        </p:blipFill>
        <p:spPr>
          <a:xfrm>
            <a:off x="4453378" y="1089878"/>
            <a:ext cx="3296715" cy="4678244"/>
          </a:xfrm>
          <a:prstGeom prst="rect">
            <a:avLst/>
          </a:prstGeom>
        </p:spPr>
      </p:pic>
      <p:pic>
        <p:nvPicPr>
          <p:cNvPr id="2" name="Picture 5">
            <a:extLst>
              <a:ext uri="{FF2B5EF4-FFF2-40B4-BE49-F238E27FC236}">
                <a16:creationId xmlns:a16="http://schemas.microsoft.com/office/drawing/2014/main" id="{BD7AD7BC-F29B-DC42-CDF8-F9993FDBEC0A}"/>
              </a:ext>
            </a:extLst>
          </p:cNvPr>
          <p:cNvPicPr>
            <a:picLocks noChangeAspect="1"/>
          </p:cNvPicPr>
          <p:nvPr/>
        </p:nvPicPr>
        <p:blipFill rotWithShape="1">
          <a:blip r:embed="rId4"/>
          <a:srcRect l="345" t="62" r="415" b="-139"/>
          <a:stretch/>
        </p:blipFill>
        <p:spPr>
          <a:xfrm>
            <a:off x="7909055" y="1089607"/>
            <a:ext cx="3296715" cy="4681978"/>
          </a:xfrm>
          <a:prstGeom prst="rect">
            <a:avLst/>
          </a:prstGeom>
        </p:spPr>
      </p:pic>
      <p:pic>
        <p:nvPicPr>
          <p:cNvPr id="7" name="Picture 6">
            <a:extLst>
              <a:ext uri="{FF2B5EF4-FFF2-40B4-BE49-F238E27FC236}">
                <a16:creationId xmlns:a16="http://schemas.microsoft.com/office/drawing/2014/main" id="{A416762C-20DC-4469-097C-03CD7580A50B}"/>
              </a:ext>
            </a:extLst>
          </p:cNvPr>
          <p:cNvPicPr>
            <a:picLocks noChangeAspect="1"/>
          </p:cNvPicPr>
          <p:nvPr/>
        </p:nvPicPr>
        <p:blipFill>
          <a:blip r:embed="rId5"/>
          <a:srcRect/>
          <a:stretch/>
        </p:blipFill>
        <p:spPr>
          <a:xfrm>
            <a:off x="10417526" y="201313"/>
            <a:ext cx="1435098" cy="396694"/>
          </a:xfrm>
          <a:prstGeom prst="rect">
            <a:avLst/>
          </a:prstGeom>
        </p:spPr>
      </p:pic>
    </p:spTree>
    <p:extLst>
      <p:ext uri="{BB962C8B-B14F-4D97-AF65-F5344CB8AC3E}">
        <p14:creationId xmlns:p14="http://schemas.microsoft.com/office/powerpoint/2010/main" val="2480676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6D458623-C4BE-6538-B7CA-852D36915B76}"/>
              </a:ext>
            </a:extLst>
          </p:cNvPr>
          <p:cNvSpPr txBox="1"/>
          <p:nvPr/>
        </p:nvSpPr>
        <p:spPr>
          <a:xfrm>
            <a:off x="9538975" y="1124582"/>
            <a:ext cx="1803991" cy="4508927"/>
          </a:xfrm>
          <a:prstGeom prst="rect">
            <a:avLst/>
          </a:prstGeom>
          <a:noFill/>
          <a:ln>
            <a:noFill/>
          </a:ln>
        </p:spPr>
        <p:txBody>
          <a:bodyPr wrap="square" rtlCol="0">
            <a:spAutoFit/>
          </a:bodyPr>
          <a:lstStyle/>
          <a:p>
            <a:pPr algn="ctr"/>
            <a:r>
              <a:rPr lang="en-AU" sz="28700">
                <a:solidFill>
                  <a:schemeClr val="bg1">
                    <a:lumMod val="85000"/>
                  </a:schemeClr>
                </a:solidFill>
                <a:latin typeface="Avenir Next LT Pro Demi" panose="020B0704020202020204" pitchFamily="34" charset="0"/>
              </a:rPr>
              <a:t>4</a:t>
            </a:r>
          </a:p>
        </p:txBody>
      </p:sp>
      <p:sp>
        <p:nvSpPr>
          <p:cNvPr id="27" name="TextBox 26">
            <a:extLst>
              <a:ext uri="{FF2B5EF4-FFF2-40B4-BE49-F238E27FC236}">
                <a16:creationId xmlns:a16="http://schemas.microsoft.com/office/drawing/2014/main" id="{E4CBFC49-FF64-C622-376F-21921D311E8D}"/>
              </a:ext>
            </a:extLst>
          </p:cNvPr>
          <p:cNvSpPr txBox="1"/>
          <p:nvPr/>
        </p:nvSpPr>
        <p:spPr>
          <a:xfrm>
            <a:off x="6600845" y="1124582"/>
            <a:ext cx="1803991" cy="4508927"/>
          </a:xfrm>
          <a:prstGeom prst="rect">
            <a:avLst/>
          </a:prstGeom>
          <a:noFill/>
          <a:ln>
            <a:noFill/>
          </a:ln>
        </p:spPr>
        <p:txBody>
          <a:bodyPr wrap="square" rtlCol="0">
            <a:spAutoFit/>
          </a:bodyPr>
          <a:lstStyle/>
          <a:p>
            <a:pPr algn="ctr"/>
            <a:r>
              <a:rPr lang="en-AU" sz="28700">
                <a:solidFill>
                  <a:schemeClr val="bg1">
                    <a:lumMod val="85000"/>
                  </a:schemeClr>
                </a:solidFill>
                <a:latin typeface="Avenir Next LT Pro Demi" panose="020B0704020202020204" pitchFamily="34" charset="0"/>
              </a:rPr>
              <a:t>3</a:t>
            </a:r>
          </a:p>
        </p:txBody>
      </p:sp>
      <p:sp>
        <p:nvSpPr>
          <p:cNvPr id="26" name="TextBox 25">
            <a:extLst>
              <a:ext uri="{FF2B5EF4-FFF2-40B4-BE49-F238E27FC236}">
                <a16:creationId xmlns:a16="http://schemas.microsoft.com/office/drawing/2014/main" id="{EAD1D73F-252D-C8E7-F2D9-44F8BDA02EAD}"/>
              </a:ext>
            </a:extLst>
          </p:cNvPr>
          <p:cNvSpPr txBox="1"/>
          <p:nvPr/>
        </p:nvSpPr>
        <p:spPr>
          <a:xfrm>
            <a:off x="3662715" y="1124582"/>
            <a:ext cx="1803991" cy="4508927"/>
          </a:xfrm>
          <a:prstGeom prst="rect">
            <a:avLst/>
          </a:prstGeom>
          <a:noFill/>
          <a:ln>
            <a:noFill/>
          </a:ln>
        </p:spPr>
        <p:txBody>
          <a:bodyPr wrap="square" rtlCol="0">
            <a:spAutoFit/>
          </a:bodyPr>
          <a:lstStyle/>
          <a:p>
            <a:pPr algn="ctr"/>
            <a:r>
              <a:rPr lang="en-AU" sz="28700">
                <a:solidFill>
                  <a:schemeClr val="bg1">
                    <a:lumMod val="85000"/>
                  </a:schemeClr>
                </a:solidFill>
                <a:latin typeface="Avenir Next LT Pro Demi" panose="020B0704020202020204" pitchFamily="34" charset="0"/>
              </a:rPr>
              <a:t>2</a:t>
            </a:r>
          </a:p>
        </p:txBody>
      </p:sp>
      <p:sp>
        <p:nvSpPr>
          <p:cNvPr id="25" name="TextBox 24">
            <a:extLst>
              <a:ext uri="{FF2B5EF4-FFF2-40B4-BE49-F238E27FC236}">
                <a16:creationId xmlns:a16="http://schemas.microsoft.com/office/drawing/2014/main" id="{62950747-B2C7-371B-A25C-24CD46C67B93}"/>
              </a:ext>
            </a:extLst>
          </p:cNvPr>
          <p:cNvSpPr txBox="1"/>
          <p:nvPr/>
        </p:nvSpPr>
        <p:spPr>
          <a:xfrm>
            <a:off x="724585" y="1124582"/>
            <a:ext cx="1803991" cy="4508927"/>
          </a:xfrm>
          <a:prstGeom prst="rect">
            <a:avLst/>
          </a:prstGeom>
          <a:noFill/>
          <a:ln>
            <a:noFill/>
          </a:ln>
        </p:spPr>
        <p:txBody>
          <a:bodyPr wrap="square" rtlCol="0">
            <a:spAutoFit/>
          </a:bodyPr>
          <a:lstStyle/>
          <a:p>
            <a:pPr algn="ctr"/>
            <a:r>
              <a:rPr lang="en-AU" sz="28700">
                <a:solidFill>
                  <a:schemeClr val="bg1">
                    <a:lumMod val="85000"/>
                  </a:schemeClr>
                </a:solidFill>
                <a:latin typeface="Avenir Next LT Pro Demi" panose="020B0704020202020204" pitchFamily="34" charset="0"/>
              </a:rPr>
              <a:t>1</a:t>
            </a:r>
          </a:p>
        </p:txBody>
      </p:sp>
      <p:sp>
        <p:nvSpPr>
          <p:cNvPr id="2" name="TextBox 1">
            <a:extLst>
              <a:ext uri="{FF2B5EF4-FFF2-40B4-BE49-F238E27FC236}">
                <a16:creationId xmlns:a16="http://schemas.microsoft.com/office/drawing/2014/main" id="{0C5D13C3-A08E-2540-E899-204F8CEE3EC9}"/>
              </a:ext>
            </a:extLst>
          </p:cNvPr>
          <p:cNvSpPr txBox="1"/>
          <p:nvPr/>
        </p:nvSpPr>
        <p:spPr>
          <a:xfrm>
            <a:off x="339376" y="201313"/>
            <a:ext cx="10428946" cy="707886"/>
          </a:xfrm>
          <a:prstGeom prst="rect">
            <a:avLst/>
          </a:prstGeom>
          <a:noFill/>
        </p:spPr>
        <p:txBody>
          <a:bodyPr wrap="square" lIns="91440" tIns="45720" rIns="91440" bIns="45720" rtlCol="0" anchor="t">
            <a:spAutoFit/>
          </a:bodyPr>
          <a:lstStyle/>
          <a:p>
            <a:r>
              <a:rPr lang="en-AU" sz="4000" b="1" dirty="0">
                <a:solidFill>
                  <a:srgbClr val="006BB6"/>
                </a:solidFill>
                <a:effectLst/>
                <a:latin typeface="Avenir LT Std" panose="020B0503020203020204" pitchFamily="34" charset="0"/>
              </a:rPr>
              <a:t>Brisbane’s Sustainable Growth Strategy</a:t>
            </a:r>
            <a:endParaRPr lang="en-AU" sz="4000" dirty="0">
              <a:solidFill>
                <a:srgbClr val="006BB6"/>
              </a:solidFill>
              <a:effectLst/>
              <a:latin typeface="Avenir LT Std" panose="020B0503020203020204" pitchFamily="34" charset="0"/>
            </a:endParaRPr>
          </a:p>
        </p:txBody>
      </p:sp>
      <p:sp>
        <p:nvSpPr>
          <p:cNvPr id="3" name="Rectangle 2">
            <a:extLst>
              <a:ext uri="{FF2B5EF4-FFF2-40B4-BE49-F238E27FC236}">
                <a16:creationId xmlns:a16="http://schemas.microsoft.com/office/drawing/2014/main" id="{D5A1BF88-6BDD-FC28-682A-1B67A2F1AAB5}"/>
              </a:ext>
            </a:extLst>
          </p:cNvPr>
          <p:cNvSpPr/>
          <p:nvPr/>
        </p:nvSpPr>
        <p:spPr>
          <a:xfrm>
            <a:off x="425101" y="4658063"/>
            <a:ext cx="2402958" cy="1818851"/>
          </a:xfrm>
          <a:prstGeom prst="rect">
            <a:avLst/>
          </a:prstGeom>
          <a:solidFill>
            <a:srgbClr val="E1F0E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600" dirty="0">
                <a:solidFill>
                  <a:schemeClr val="tx1"/>
                </a:solidFill>
                <a:latin typeface="Avenir LT Std" panose="020B0503020203020204"/>
              </a:rPr>
              <a:t>Deliver suburban renewal, inner city precincts and Urban Enterprise Areas to facilitate housing supply and jobs for the city.</a:t>
            </a:r>
          </a:p>
        </p:txBody>
      </p:sp>
      <p:sp>
        <p:nvSpPr>
          <p:cNvPr id="5" name="Rectangle 4">
            <a:extLst>
              <a:ext uri="{FF2B5EF4-FFF2-40B4-BE49-F238E27FC236}">
                <a16:creationId xmlns:a16="http://schemas.microsoft.com/office/drawing/2014/main" id="{A206F747-C26F-6770-2CFA-73F1682BA7DE}"/>
              </a:ext>
            </a:extLst>
          </p:cNvPr>
          <p:cNvSpPr/>
          <p:nvPr/>
        </p:nvSpPr>
        <p:spPr>
          <a:xfrm>
            <a:off x="3363231" y="4658063"/>
            <a:ext cx="2402958" cy="1818852"/>
          </a:xfrm>
          <a:prstGeom prst="rect">
            <a:avLst/>
          </a:prstGeom>
          <a:solidFill>
            <a:srgbClr val="FFD99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600" dirty="0">
                <a:solidFill>
                  <a:schemeClr val="tx1"/>
                </a:solidFill>
                <a:latin typeface="Avenir LT Std" panose="020B0503020203020204"/>
              </a:rPr>
              <a:t>Create new housing options for all residents at every stage of life.</a:t>
            </a:r>
          </a:p>
        </p:txBody>
      </p:sp>
      <p:sp>
        <p:nvSpPr>
          <p:cNvPr id="6" name="Rectangle 5">
            <a:extLst>
              <a:ext uri="{FF2B5EF4-FFF2-40B4-BE49-F238E27FC236}">
                <a16:creationId xmlns:a16="http://schemas.microsoft.com/office/drawing/2014/main" id="{D607377E-DB16-1FA8-A17E-500992D3429C}"/>
              </a:ext>
            </a:extLst>
          </p:cNvPr>
          <p:cNvSpPr/>
          <p:nvPr/>
        </p:nvSpPr>
        <p:spPr>
          <a:xfrm>
            <a:off x="6182067" y="4657479"/>
            <a:ext cx="2402958" cy="1818853"/>
          </a:xfrm>
          <a:prstGeom prst="rect">
            <a:avLst/>
          </a:prstGeom>
          <a:solidFill>
            <a:srgbClr val="E5E3F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600" dirty="0">
                <a:solidFill>
                  <a:schemeClr val="tx1"/>
                </a:solidFill>
                <a:latin typeface="Avenir LT Std" panose="020B0503020203020204"/>
              </a:rPr>
              <a:t>Create sustainable, liveable suburban and inner city precincts close to jobs, community services, recreation and transport.</a:t>
            </a:r>
          </a:p>
        </p:txBody>
      </p:sp>
      <p:sp>
        <p:nvSpPr>
          <p:cNvPr id="7" name="Rectangle 6">
            <a:extLst>
              <a:ext uri="{FF2B5EF4-FFF2-40B4-BE49-F238E27FC236}">
                <a16:creationId xmlns:a16="http://schemas.microsoft.com/office/drawing/2014/main" id="{4868B135-F0B5-35FA-20F4-EBB9FFBF7FB2}"/>
              </a:ext>
            </a:extLst>
          </p:cNvPr>
          <p:cNvSpPr/>
          <p:nvPr/>
        </p:nvSpPr>
        <p:spPr>
          <a:xfrm>
            <a:off x="9239491" y="4656232"/>
            <a:ext cx="2402958" cy="1818854"/>
          </a:xfrm>
          <a:prstGeom prst="rect">
            <a:avLst/>
          </a:prstGeom>
          <a:solidFill>
            <a:srgbClr val="FDE0DD"/>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600" dirty="0">
                <a:solidFill>
                  <a:schemeClr val="tx1"/>
                </a:solidFill>
                <a:latin typeface="Avenir LT Std" panose="020B0503020203020204"/>
              </a:rPr>
              <a:t>Embed subtropical design principles into City Plan to ensure new residential buildings are appropriately designed to suit our climate and lifestyle.</a:t>
            </a:r>
          </a:p>
        </p:txBody>
      </p:sp>
      <p:sp>
        <p:nvSpPr>
          <p:cNvPr id="8" name="TextBox 7">
            <a:extLst>
              <a:ext uri="{FF2B5EF4-FFF2-40B4-BE49-F238E27FC236}">
                <a16:creationId xmlns:a16="http://schemas.microsoft.com/office/drawing/2014/main" id="{BEC597CB-B657-324D-AA43-CE7674088D8E}"/>
              </a:ext>
            </a:extLst>
          </p:cNvPr>
          <p:cNvSpPr txBox="1"/>
          <p:nvPr/>
        </p:nvSpPr>
        <p:spPr>
          <a:xfrm>
            <a:off x="425101" y="2579948"/>
            <a:ext cx="2402958" cy="1015663"/>
          </a:xfrm>
          <a:prstGeom prst="rect">
            <a:avLst/>
          </a:prstGeom>
          <a:noFill/>
        </p:spPr>
        <p:txBody>
          <a:bodyPr wrap="square" rtlCol="0">
            <a:spAutoFit/>
          </a:bodyPr>
          <a:lstStyle/>
          <a:p>
            <a:pPr algn="ctr"/>
            <a:r>
              <a:rPr lang="en-AU" sz="2000" dirty="0">
                <a:latin typeface="Avenir LT Std" panose="020B0503020203020204"/>
              </a:rPr>
              <a:t>Housing supply for our growing and evolving city</a:t>
            </a:r>
          </a:p>
        </p:txBody>
      </p:sp>
      <p:sp>
        <p:nvSpPr>
          <p:cNvPr id="9" name="TextBox 8">
            <a:extLst>
              <a:ext uri="{FF2B5EF4-FFF2-40B4-BE49-F238E27FC236}">
                <a16:creationId xmlns:a16="http://schemas.microsoft.com/office/drawing/2014/main" id="{55DE08F2-C2AC-00B8-8E14-4173935A098B}"/>
              </a:ext>
            </a:extLst>
          </p:cNvPr>
          <p:cNvSpPr txBox="1"/>
          <p:nvPr/>
        </p:nvSpPr>
        <p:spPr>
          <a:xfrm>
            <a:off x="3363231" y="2579948"/>
            <a:ext cx="2402958" cy="707886"/>
          </a:xfrm>
          <a:prstGeom prst="rect">
            <a:avLst/>
          </a:prstGeom>
          <a:noFill/>
        </p:spPr>
        <p:txBody>
          <a:bodyPr wrap="square" rtlCol="0">
            <a:spAutoFit/>
          </a:bodyPr>
          <a:lstStyle/>
          <a:p>
            <a:pPr algn="ctr"/>
            <a:r>
              <a:rPr lang="en-AU" sz="2000" dirty="0">
                <a:latin typeface="Avenir LT Std" panose="020B0503020203020204"/>
              </a:rPr>
              <a:t>Housing diversity and affordability</a:t>
            </a:r>
          </a:p>
        </p:txBody>
      </p:sp>
      <p:sp>
        <p:nvSpPr>
          <p:cNvPr id="10" name="TextBox 9">
            <a:extLst>
              <a:ext uri="{FF2B5EF4-FFF2-40B4-BE49-F238E27FC236}">
                <a16:creationId xmlns:a16="http://schemas.microsoft.com/office/drawing/2014/main" id="{390D69B1-51AD-E5AD-F5DB-A3B92B43F5BC}"/>
              </a:ext>
            </a:extLst>
          </p:cNvPr>
          <p:cNvSpPr txBox="1"/>
          <p:nvPr/>
        </p:nvSpPr>
        <p:spPr>
          <a:xfrm>
            <a:off x="6301361" y="2579948"/>
            <a:ext cx="2402958" cy="707886"/>
          </a:xfrm>
          <a:prstGeom prst="rect">
            <a:avLst/>
          </a:prstGeom>
          <a:noFill/>
        </p:spPr>
        <p:txBody>
          <a:bodyPr wrap="square" rtlCol="0">
            <a:spAutoFit/>
          </a:bodyPr>
          <a:lstStyle/>
          <a:p>
            <a:pPr algn="ctr"/>
            <a:r>
              <a:rPr lang="en-AU" sz="2000" dirty="0">
                <a:latin typeface="Avenir LT Std" panose="020B0503020203020204"/>
              </a:rPr>
              <a:t>Right housing in the right locations</a:t>
            </a:r>
          </a:p>
        </p:txBody>
      </p:sp>
      <p:sp>
        <p:nvSpPr>
          <p:cNvPr id="12" name="TextBox 11">
            <a:extLst>
              <a:ext uri="{FF2B5EF4-FFF2-40B4-BE49-F238E27FC236}">
                <a16:creationId xmlns:a16="http://schemas.microsoft.com/office/drawing/2014/main" id="{961D8F0D-1B51-ADAB-5B4F-3526886B564A}"/>
              </a:ext>
            </a:extLst>
          </p:cNvPr>
          <p:cNvSpPr txBox="1"/>
          <p:nvPr/>
        </p:nvSpPr>
        <p:spPr>
          <a:xfrm>
            <a:off x="9216047" y="2273288"/>
            <a:ext cx="2402958" cy="1015663"/>
          </a:xfrm>
          <a:prstGeom prst="rect">
            <a:avLst/>
          </a:prstGeom>
          <a:noFill/>
        </p:spPr>
        <p:txBody>
          <a:bodyPr wrap="square" rtlCol="0">
            <a:spAutoFit/>
          </a:bodyPr>
          <a:lstStyle/>
          <a:p>
            <a:pPr algn="ctr"/>
            <a:r>
              <a:rPr lang="en-AU" sz="2000" dirty="0">
                <a:latin typeface="Avenir LT Std" panose="020B0503020203020204"/>
              </a:rPr>
              <a:t>Sustainable, liveable and well-designed subtropical homes</a:t>
            </a:r>
          </a:p>
        </p:txBody>
      </p:sp>
      <p:pic>
        <p:nvPicPr>
          <p:cNvPr id="14" name="Picture 13">
            <a:extLst>
              <a:ext uri="{FF2B5EF4-FFF2-40B4-BE49-F238E27FC236}">
                <a16:creationId xmlns:a16="http://schemas.microsoft.com/office/drawing/2014/main" id="{F8ABFED9-BA91-5CF4-04F4-31A5B8F18387}"/>
              </a:ext>
            </a:extLst>
          </p:cNvPr>
          <p:cNvPicPr>
            <a:picLocks noChangeAspect="1"/>
          </p:cNvPicPr>
          <p:nvPr/>
        </p:nvPicPr>
        <p:blipFill>
          <a:blip r:embed="rId2"/>
          <a:stretch>
            <a:fillRect/>
          </a:stretch>
        </p:blipFill>
        <p:spPr>
          <a:xfrm>
            <a:off x="1190826" y="3628855"/>
            <a:ext cx="871507" cy="807647"/>
          </a:xfrm>
          <a:prstGeom prst="ellipse">
            <a:avLst/>
          </a:prstGeom>
        </p:spPr>
      </p:pic>
      <p:pic>
        <p:nvPicPr>
          <p:cNvPr id="16" name="Picture 15">
            <a:extLst>
              <a:ext uri="{FF2B5EF4-FFF2-40B4-BE49-F238E27FC236}">
                <a16:creationId xmlns:a16="http://schemas.microsoft.com/office/drawing/2014/main" id="{79091004-037B-6456-2F7C-8650704E83B0}"/>
              </a:ext>
            </a:extLst>
          </p:cNvPr>
          <p:cNvPicPr>
            <a:picLocks noChangeAspect="1"/>
          </p:cNvPicPr>
          <p:nvPr/>
        </p:nvPicPr>
        <p:blipFill>
          <a:blip r:embed="rId3"/>
          <a:stretch>
            <a:fillRect/>
          </a:stretch>
        </p:blipFill>
        <p:spPr>
          <a:xfrm>
            <a:off x="4136991" y="3669572"/>
            <a:ext cx="855438" cy="806400"/>
          </a:xfrm>
          <a:prstGeom prst="ellipse">
            <a:avLst/>
          </a:prstGeom>
        </p:spPr>
      </p:pic>
      <p:pic>
        <p:nvPicPr>
          <p:cNvPr id="20" name="Picture 19">
            <a:extLst>
              <a:ext uri="{FF2B5EF4-FFF2-40B4-BE49-F238E27FC236}">
                <a16:creationId xmlns:a16="http://schemas.microsoft.com/office/drawing/2014/main" id="{F51ECC27-E191-210E-817D-C6E7FA898421}"/>
              </a:ext>
            </a:extLst>
          </p:cNvPr>
          <p:cNvPicPr>
            <a:picLocks noChangeAspect="1"/>
          </p:cNvPicPr>
          <p:nvPr/>
        </p:nvPicPr>
        <p:blipFill>
          <a:blip r:embed="rId4"/>
          <a:stretch>
            <a:fillRect/>
          </a:stretch>
        </p:blipFill>
        <p:spPr>
          <a:xfrm>
            <a:off x="7075121" y="3628855"/>
            <a:ext cx="855438" cy="806400"/>
          </a:xfrm>
          <a:prstGeom prst="ellipse">
            <a:avLst/>
          </a:prstGeom>
        </p:spPr>
      </p:pic>
      <p:pic>
        <p:nvPicPr>
          <p:cNvPr id="22" name="Picture 21">
            <a:extLst>
              <a:ext uri="{FF2B5EF4-FFF2-40B4-BE49-F238E27FC236}">
                <a16:creationId xmlns:a16="http://schemas.microsoft.com/office/drawing/2014/main" id="{B25AFCEC-076E-66C4-5B97-59264EB02CD9}"/>
              </a:ext>
            </a:extLst>
          </p:cNvPr>
          <p:cNvPicPr>
            <a:picLocks noChangeAspect="1"/>
          </p:cNvPicPr>
          <p:nvPr/>
        </p:nvPicPr>
        <p:blipFill>
          <a:blip r:embed="rId5"/>
          <a:stretch>
            <a:fillRect/>
          </a:stretch>
        </p:blipFill>
        <p:spPr>
          <a:xfrm>
            <a:off x="10013084" y="3628855"/>
            <a:ext cx="855771" cy="806400"/>
          </a:xfrm>
          <a:prstGeom prst="ellipse">
            <a:avLst/>
          </a:prstGeom>
        </p:spPr>
      </p:pic>
      <p:sp>
        <p:nvSpPr>
          <p:cNvPr id="11" name="Rectangle 10">
            <a:extLst>
              <a:ext uri="{FF2B5EF4-FFF2-40B4-BE49-F238E27FC236}">
                <a16:creationId xmlns:a16="http://schemas.microsoft.com/office/drawing/2014/main" id="{378CE9E2-52A9-108F-518F-C6F3BB0478ED}"/>
              </a:ext>
            </a:extLst>
          </p:cNvPr>
          <p:cNvSpPr/>
          <p:nvPr/>
        </p:nvSpPr>
        <p:spPr>
          <a:xfrm>
            <a:off x="5013649" y="6568751"/>
            <a:ext cx="2233127" cy="289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a:extLst>
              <a:ext uri="{FF2B5EF4-FFF2-40B4-BE49-F238E27FC236}">
                <a16:creationId xmlns:a16="http://schemas.microsoft.com/office/drawing/2014/main" id="{5A9A0AE2-EE81-A13F-EC7E-F409F19E2282}"/>
              </a:ext>
            </a:extLst>
          </p:cNvPr>
          <p:cNvPicPr>
            <a:picLocks noChangeAspect="1"/>
          </p:cNvPicPr>
          <p:nvPr/>
        </p:nvPicPr>
        <p:blipFill>
          <a:blip r:embed="rId6"/>
          <a:srcRect/>
          <a:stretch/>
        </p:blipFill>
        <p:spPr>
          <a:xfrm>
            <a:off x="10417526" y="201313"/>
            <a:ext cx="1435098" cy="396694"/>
          </a:xfrm>
          <a:prstGeom prst="rect">
            <a:avLst/>
          </a:prstGeom>
        </p:spPr>
      </p:pic>
    </p:spTree>
    <p:extLst>
      <p:ext uri="{BB962C8B-B14F-4D97-AF65-F5344CB8AC3E}">
        <p14:creationId xmlns:p14="http://schemas.microsoft.com/office/powerpoint/2010/main" val="1007563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F058CFA-43B3-406A-A57E-1EA6E1ED0206}"/>
              </a:ext>
            </a:extLst>
          </p:cNvPr>
          <p:cNvSpPr/>
          <p:nvPr/>
        </p:nvSpPr>
        <p:spPr>
          <a:xfrm>
            <a:off x="0" y="0"/>
            <a:ext cx="12192000" cy="6858000"/>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a:solidFill>
                  <a:srgbClr val="0067B1"/>
                </a:solidFill>
              </a:rPr>
              <a:t>&lt;?xml version="1.0" encoding="UTF-8"?&gt;&lt;</a:t>
            </a:r>
            <a:r>
              <a:rPr lang="en-AU" err="1">
                <a:solidFill>
                  <a:srgbClr val="0067B1"/>
                </a:solidFill>
              </a:rPr>
              <a:t>svg</a:t>
            </a:r>
            <a:r>
              <a:rPr lang="en-AU">
                <a:solidFill>
                  <a:srgbClr val="0067B1"/>
                </a:solidFill>
              </a:rPr>
              <a:t> </a:t>
            </a:r>
            <a:r>
              <a:rPr lang="en-AU" err="1">
                <a:solidFill>
                  <a:srgbClr val="0067B1"/>
                </a:solidFill>
              </a:rPr>
              <a:t>xmlns</a:t>
            </a:r>
            <a:r>
              <a:rPr lang="en-AU">
                <a:solidFill>
                  <a:srgbClr val="0067B1"/>
                </a:solidFill>
              </a:rPr>
              <a:t>="http://www.w3.org/2000/svg" </a:t>
            </a:r>
            <a:r>
              <a:rPr lang="en-AU" err="1">
                <a:solidFill>
                  <a:srgbClr val="0067B1"/>
                </a:solidFill>
              </a:rPr>
              <a:t>viewBox</a:t>
            </a:r>
            <a:r>
              <a:rPr lang="en-AU">
                <a:solidFill>
                  <a:srgbClr val="0067B1"/>
                </a:solidFill>
              </a:rPr>
              <a:t>="0 0 213.05 275.28"/&gt;</a:t>
            </a:r>
          </a:p>
        </p:txBody>
      </p:sp>
      <p:sp>
        <p:nvSpPr>
          <p:cNvPr id="28" name="Oval 27">
            <a:extLst>
              <a:ext uri="{FF2B5EF4-FFF2-40B4-BE49-F238E27FC236}">
                <a16:creationId xmlns:a16="http://schemas.microsoft.com/office/drawing/2014/main" id="{35BFFCC8-8C7E-46FC-9C5F-6701C33B40B0}"/>
              </a:ext>
            </a:extLst>
          </p:cNvPr>
          <p:cNvSpPr/>
          <p:nvPr/>
        </p:nvSpPr>
        <p:spPr>
          <a:xfrm>
            <a:off x="4477241" y="3545230"/>
            <a:ext cx="242942" cy="242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EFBBA4DE-F4D2-4955-8FCE-C45842A7515E}"/>
              </a:ext>
            </a:extLst>
          </p:cNvPr>
          <p:cNvPicPr>
            <a:picLocks noChangeAspect="1"/>
          </p:cNvPicPr>
          <p:nvPr/>
        </p:nvPicPr>
        <p:blipFill rotWithShape="1">
          <a:blip r:embed="rId2"/>
          <a:srcRect l="81217"/>
          <a:stretch/>
        </p:blipFill>
        <p:spPr>
          <a:xfrm>
            <a:off x="9901988" y="27878"/>
            <a:ext cx="2290011" cy="6858000"/>
          </a:xfrm>
          <a:prstGeom prst="rect">
            <a:avLst/>
          </a:prstGeom>
        </p:spPr>
      </p:pic>
      <p:cxnSp>
        <p:nvCxnSpPr>
          <p:cNvPr id="27" name="Straight Connector 26">
            <a:extLst>
              <a:ext uri="{FF2B5EF4-FFF2-40B4-BE49-F238E27FC236}">
                <a16:creationId xmlns:a16="http://schemas.microsoft.com/office/drawing/2014/main" id="{FE52D070-524B-4022-B0A1-46114F31EE3A}"/>
              </a:ext>
            </a:extLst>
          </p:cNvPr>
          <p:cNvCxnSpPr>
            <a:cxnSpLocks/>
          </p:cNvCxnSpPr>
          <p:nvPr/>
        </p:nvCxnSpPr>
        <p:spPr>
          <a:xfrm flipV="1">
            <a:off x="2171421" y="3901680"/>
            <a:ext cx="819353" cy="461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Map&#10;&#10;Description automatically generated">
            <a:extLst>
              <a:ext uri="{FF2B5EF4-FFF2-40B4-BE49-F238E27FC236}">
                <a16:creationId xmlns:a16="http://schemas.microsoft.com/office/drawing/2014/main" id="{EFF6025E-2DA4-4DF0-B199-5067DC6D03B1}"/>
              </a:ext>
            </a:extLst>
          </p:cNvPr>
          <p:cNvPicPr>
            <a:picLocks noChangeAspect="1"/>
          </p:cNvPicPr>
          <p:nvPr/>
        </p:nvPicPr>
        <p:blipFill>
          <a:blip r:embed="rId3"/>
          <a:stretch>
            <a:fillRect/>
          </a:stretch>
        </p:blipFill>
        <p:spPr>
          <a:xfrm>
            <a:off x="-1" y="598248"/>
            <a:ext cx="2066549" cy="6131244"/>
          </a:xfrm>
          <a:prstGeom prst="rect">
            <a:avLst/>
          </a:prstGeom>
        </p:spPr>
      </p:pic>
      <p:sp>
        <p:nvSpPr>
          <p:cNvPr id="19" name="TextBox 18">
            <a:extLst>
              <a:ext uri="{FF2B5EF4-FFF2-40B4-BE49-F238E27FC236}">
                <a16:creationId xmlns:a16="http://schemas.microsoft.com/office/drawing/2014/main" id="{C33AA51A-0F73-49AD-B362-72946632CED1}"/>
              </a:ext>
            </a:extLst>
          </p:cNvPr>
          <p:cNvSpPr txBox="1"/>
          <p:nvPr/>
        </p:nvSpPr>
        <p:spPr>
          <a:xfrm>
            <a:off x="199638" y="27878"/>
            <a:ext cx="5846781" cy="707886"/>
          </a:xfrm>
          <a:prstGeom prst="rect">
            <a:avLst/>
          </a:prstGeom>
          <a:noFill/>
        </p:spPr>
        <p:txBody>
          <a:bodyPr wrap="square" lIns="91440" tIns="45720" rIns="91440" bIns="45720" rtlCol="0" anchor="t">
            <a:spAutoFit/>
          </a:bodyPr>
          <a:lstStyle/>
          <a:p>
            <a:r>
              <a:rPr lang="en-AU" sz="4000" b="1">
                <a:solidFill>
                  <a:srgbClr val="FFD100"/>
                </a:solidFill>
                <a:latin typeface="Avenir LT Std"/>
              </a:rPr>
              <a:t>Brisbane’s Inner City</a:t>
            </a:r>
            <a:endParaRPr lang="en-AU" sz="4000">
              <a:solidFill>
                <a:srgbClr val="FFD100"/>
              </a:solidFill>
              <a:effectLst/>
              <a:latin typeface="Avenir LT Std" panose="020B0503020203020204" pitchFamily="34" charset="0"/>
            </a:endParaRPr>
          </a:p>
        </p:txBody>
      </p:sp>
      <p:sp>
        <p:nvSpPr>
          <p:cNvPr id="2" name="Rectangle 1">
            <a:extLst>
              <a:ext uri="{FF2B5EF4-FFF2-40B4-BE49-F238E27FC236}">
                <a16:creationId xmlns:a16="http://schemas.microsoft.com/office/drawing/2014/main" id="{77ECFE65-B4F6-9E0C-5DD3-F424585C6F55}"/>
              </a:ext>
            </a:extLst>
          </p:cNvPr>
          <p:cNvSpPr/>
          <p:nvPr/>
        </p:nvSpPr>
        <p:spPr>
          <a:xfrm>
            <a:off x="9313246" y="2147227"/>
            <a:ext cx="1941725" cy="804546"/>
          </a:xfrm>
          <a:prstGeom prst="rect">
            <a:avLst/>
          </a:prstGeom>
          <a:solidFill>
            <a:srgbClr val="FFD420"/>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b="1" dirty="0">
                <a:solidFill>
                  <a:schemeClr val="tx1"/>
                </a:solidFill>
                <a:latin typeface="Avenir LT Std" panose="020B0503020203020204"/>
                <a:cs typeface="Arial"/>
              </a:rPr>
              <a:t>473,000</a:t>
            </a:r>
            <a:r>
              <a:rPr lang="en-US" sz="2000" dirty="0">
                <a:solidFill>
                  <a:schemeClr val="tx1"/>
                </a:solidFill>
                <a:latin typeface="Avenir LT Std" panose="020B0503020203020204"/>
                <a:cs typeface="Arial"/>
              </a:rPr>
              <a:t> </a:t>
            </a:r>
          </a:p>
          <a:p>
            <a:pPr algn="ctr"/>
            <a:r>
              <a:rPr lang="en-US" sz="1400" dirty="0">
                <a:solidFill>
                  <a:schemeClr val="tx1"/>
                </a:solidFill>
                <a:latin typeface="Avenir LT Std" panose="020B0503020203020204"/>
                <a:cs typeface="Arial"/>
              </a:rPr>
              <a:t>residents by 2041</a:t>
            </a:r>
            <a:endParaRPr lang="en-US" sz="1400" dirty="0">
              <a:solidFill>
                <a:schemeClr val="tx1"/>
              </a:solidFill>
              <a:highlight>
                <a:srgbClr val="FFFF00"/>
              </a:highlight>
              <a:latin typeface="Avenir LT Std" panose="020B0503020203020204"/>
              <a:cs typeface="Arial"/>
            </a:endParaRPr>
          </a:p>
        </p:txBody>
      </p:sp>
      <p:sp>
        <p:nvSpPr>
          <p:cNvPr id="3" name="Rectangle 2">
            <a:extLst>
              <a:ext uri="{FF2B5EF4-FFF2-40B4-BE49-F238E27FC236}">
                <a16:creationId xmlns:a16="http://schemas.microsoft.com/office/drawing/2014/main" id="{EE32BC04-01A5-F6A8-8B41-C6355A6AC656}"/>
              </a:ext>
            </a:extLst>
          </p:cNvPr>
          <p:cNvSpPr/>
          <p:nvPr/>
        </p:nvSpPr>
        <p:spPr>
          <a:xfrm>
            <a:off x="9333888" y="4748010"/>
            <a:ext cx="1941725" cy="804546"/>
          </a:xfrm>
          <a:prstGeom prst="rect">
            <a:avLst/>
          </a:prstGeom>
          <a:solidFill>
            <a:srgbClr val="FFD420"/>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b="1">
                <a:solidFill>
                  <a:schemeClr val="tx1"/>
                </a:solidFill>
                <a:latin typeface="Avenir LT Std" panose="020B0503020203020204"/>
                <a:cs typeface="Arial"/>
              </a:rPr>
              <a:t>60%</a:t>
            </a:r>
            <a:r>
              <a:rPr lang="en-US" sz="2000">
                <a:solidFill>
                  <a:schemeClr val="tx1"/>
                </a:solidFill>
                <a:latin typeface="Avenir LT Std" panose="020B0503020203020204"/>
                <a:cs typeface="Arial"/>
              </a:rPr>
              <a:t> </a:t>
            </a:r>
          </a:p>
          <a:p>
            <a:pPr algn="ctr"/>
            <a:r>
              <a:rPr lang="en-US" sz="1400">
                <a:solidFill>
                  <a:schemeClr val="tx1"/>
                </a:solidFill>
                <a:latin typeface="Avenir LT Std" panose="020B0503020203020204"/>
                <a:cs typeface="Arial"/>
              </a:rPr>
              <a:t>Knowledge-intense employment</a:t>
            </a:r>
            <a:endParaRPr lang="en-US" sz="1400">
              <a:solidFill>
                <a:schemeClr val="tx1"/>
              </a:solidFill>
              <a:highlight>
                <a:srgbClr val="FFFF00"/>
              </a:highlight>
              <a:latin typeface="Avenir LT Std" panose="020B0503020203020204"/>
              <a:cs typeface="Arial"/>
            </a:endParaRPr>
          </a:p>
        </p:txBody>
      </p:sp>
      <p:sp>
        <p:nvSpPr>
          <p:cNvPr id="5" name="Rectangle 4">
            <a:extLst>
              <a:ext uri="{FF2B5EF4-FFF2-40B4-BE49-F238E27FC236}">
                <a16:creationId xmlns:a16="http://schemas.microsoft.com/office/drawing/2014/main" id="{419E70AC-D749-3346-0632-E413648F0E5F}"/>
              </a:ext>
            </a:extLst>
          </p:cNvPr>
          <p:cNvSpPr/>
          <p:nvPr/>
        </p:nvSpPr>
        <p:spPr>
          <a:xfrm>
            <a:off x="9313246" y="3442567"/>
            <a:ext cx="1941725" cy="804546"/>
          </a:xfrm>
          <a:prstGeom prst="rect">
            <a:avLst/>
          </a:prstGeom>
          <a:solidFill>
            <a:srgbClr val="FFD420"/>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b="1">
                <a:solidFill>
                  <a:schemeClr val="tx1"/>
                </a:solidFill>
                <a:latin typeface="Avenir LT Std" panose="020B0503020203020204"/>
                <a:cs typeface="Arial"/>
              </a:rPr>
              <a:t>570,000</a:t>
            </a:r>
            <a:r>
              <a:rPr lang="en-US" sz="2000">
                <a:solidFill>
                  <a:schemeClr val="tx1"/>
                </a:solidFill>
                <a:latin typeface="Avenir LT Std" panose="020B0503020203020204"/>
                <a:cs typeface="Arial"/>
              </a:rPr>
              <a:t> </a:t>
            </a:r>
          </a:p>
          <a:p>
            <a:pPr algn="ctr"/>
            <a:r>
              <a:rPr lang="en-US" sz="1400">
                <a:solidFill>
                  <a:schemeClr val="tx1"/>
                </a:solidFill>
                <a:latin typeface="Avenir LT Std" panose="020B0503020203020204"/>
                <a:cs typeface="Arial"/>
              </a:rPr>
              <a:t>workers by 2041</a:t>
            </a:r>
            <a:endParaRPr lang="en-US" sz="1400">
              <a:solidFill>
                <a:schemeClr val="tx1"/>
              </a:solidFill>
              <a:highlight>
                <a:srgbClr val="FFFF00"/>
              </a:highlight>
              <a:latin typeface="Avenir LT Std" panose="020B0503020203020204"/>
              <a:cs typeface="Arial"/>
            </a:endParaRPr>
          </a:p>
        </p:txBody>
      </p:sp>
      <p:sp>
        <p:nvSpPr>
          <p:cNvPr id="8" name="Arrow: Right 11">
            <a:extLst>
              <a:ext uri="{FF2B5EF4-FFF2-40B4-BE49-F238E27FC236}">
                <a16:creationId xmlns:a16="http://schemas.microsoft.com/office/drawing/2014/main" id="{3C1C5267-E552-B47C-CDAC-FB4E8D0E27DF}"/>
              </a:ext>
            </a:extLst>
          </p:cNvPr>
          <p:cNvSpPr/>
          <p:nvPr/>
        </p:nvSpPr>
        <p:spPr>
          <a:xfrm>
            <a:off x="8615877" y="3628957"/>
            <a:ext cx="283888" cy="488071"/>
          </a:xfrm>
          <a:prstGeom prst="rightArrow">
            <a:avLst/>
          </a:prstGeom>
          <a:solidFill>
            <a:srgbClr val="009D57"/>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BB6BDDBD-D12F-A393-CC38-D7BBCAF2573E}"/>
              </a:ext>
            </a:extLst>
          </p:cNvPr>
          <p:cNvSpPr/>
          <p:nvPr/>
        </p:nvSpPr>
        <p:spPr>
          <a:xfrm>
            <a:off x="2423590" y="3279728"/>
            <a:ext cx="2712509" cy="127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Avenir LT Std" panose="020B0503020203020204"/>
              </a:rPr>
              <a:t>Brisbane is a gateway to the Asia Pacific region and is defined by its enviable lifestyle and growing knowledge economy</a:t>
            </a:r>
          </a:p>
        </p:txBody>
      </p:sp>
      <p:sp>
        <p:nvSpPr>
          <p:cNvPr id="11" name="Arrow: Right 11">
            <a:extLst>
              <a:ext uri="{FF2B5EF4-FFF2-40B4-BE49-F238E27FC236}">
                <a16:creationId xmlns:a16="http://schemas.microsoft.com/office/drawing/2014/main" id="{3CC1D81C-E380-3171-7569-4BFDDDF3836D}"/>
              </a:ext>
            </a:extLst>
          </p:cNvPr>
          <p:cNvSpPr/>
          <p:nvPr/>
        </p:nvSpPr>
        <p:spPr>
          <a:xfrm>
            <a:off x="5127305" y="3653630"/>
            <a:ext cx="283888" cy="488071"/>
          </a:xfrm>
          <a:prstGeom prst="rightArrow">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C047519C-7698-87B0-8836-9D9D41142336}"/>
              </a:ext>
            </a:extLst>
          </p:cNvPr>
          <p:cNvSpPr/>
          <p:nvPr/>
        </p:nvSpPr>
        <p:spPr>
          <a:xfrm>
            <a:off x="5575173" y="3287674"/>
            <a:ext cx="3047063" cy="1271036"/>
          </a:xfrm>
          <a:prstGeom prst="rect">
            <a:avLst/>
          </a:prstGeom>
          <a:solidFill>
            <a:srgbClr val="009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solidFill>
                  <a:schemeClr val="bg1"/>
                </a:solidFill>
                <a:latin typeface="Avenir LT Std" panose="020B0503020203020204"/>
              </a:rPr>
              <a:t>Inner Brisbane accounts for approximately </a:t>
            </a:r>
            <a:r>
              <a:rPr lang="en-AU" sz="1400" b="1">
                <a:solidFill>
                  <a:schemeClr val="bg1"/>
                </a:solidFill>
                <a:latin typeface="Avenir LT Std" panose="020B0503020203020204"/>
              </a:rPr>
              <a:t>6% </a:t>
            </a:r>
            <a:r>
              <a:rPr lang="en-AU" sz="1400">
                <a:solidFill>
                  <a:schemeClr val="bg1"/>
                </a:solidFill>
                <a:latin typeface="Avenir LT Std" panose="020B0503020203020204"/>
              </a:rPr>
              <a:t>of the LGA by area but produces almost</a:t>
            </a:r>
            <a:r>
              <a:rPr lang="en-AU" sz="1400" b="1">
                <a:solidFill>
                  <a:schemeClr val="bg1"/>
                </a:solidFill>
                <a:latin typeface="Avenir LT Std" panose="020B0503020203020204"/>
              </a:rPr>
              <a:t> 50% </a:t>
            </a:r>
            <a:r>
              <a:rPr lang="en-AU" sz="1400">
                <a:solidFill>
                  <a:schemeClr val="bg1"/>
                </a:solidFill>
                <a:latin typeface="Avenir LT Std" panose="020B0503020203020204"/>
              </a:rPr>
              <a:t>of the GRP and more than </a:t>
            </a:r>
            <a:r>
              <a:rPr lang="en-AU" sz="1400" b="1">
                <a:solidFill>
                  <a:schemeClr val="bg1"/>
                </a:solidFill>
                <a:latin typeface="Avenir LT Std" panose="020B0503020203020204"/>
              </a:rPr>
              <a:t>40%</a:t>
            </a:r>
            <a:r>
              <a:rPr lang="en-AU" sz="1400">
                <a:solidFill>
                  <a:schemeClr val="bg1"/>
                </a:solidFill>
                <a:latin typeface="Avenir LT Std" panose="020B0503020203020204"/>
              </a:rPr>
              <a:t> of employment</a:t>
            </a:r>
          </a:p>
        </p:txBody>
      </p:sp>
      <p:pic>
        <p:nvPicPr>
          <p:cNvPr id="33" name="Graphic 32">
            <a:extLst>
              <a:ext uri="{FF2B5EF4-FFF2-40B4-BE49-F238E27FC236}">
                <a16:creationId xmlns:a16="http://schemas.microsoft.com/office/drawing/2014/main" id="{DA739EF2-2AD6-4EA8-7966-A819F2DD5F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1249" y="1277968"/>
            <a:ext cx="2055030" cy="1692378"/>
          </a:xfrm>
          <a:prstGeom prst="rect">
            <a:avLst/>
          </a:prstGeom>
        </p:spPr>
      </p:pic>
      <p:pic>
        <p:nvPicPr>
          <p:cNvPr id="39" name="Graphic 38">
            <a:extLst>
              <a:ext uri="{FF2B5EF4-FFF2-40B4-BE49-F238E27FC236}">
                <a16:creationId xmlns:a16="http://schemas.microsoft.com/office/drawing/2014/main" id="{FC0C387C-403D-85E4-AF72-F9CD97928B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57586" y="1259395"/>
            <a:ext cx="2055030" cy="1692378"/>
          </a:xfrm>
          <a:prstGeom prst="rect">
            <a:avLst/>
          </a:prstGeom>
        </p:spPr>
      </p:pic>
      <p:sp>
        <p:nvSpPr>
          <p:cNvPr id="40" name="Oval 39">
            <a:extLst>
              <a:ext uri="{FF2B5EF4-FFF2-40B4-BE49-F238E27FC236}">
                <a16:creationId xmlns:a16="http://schemas.microsoft.com/office/drawing/2014/main" id="{4A72CEBB-7709-7C4D-18CA-223EAFB526F6}"/>
              </a:ext>
            </a:extLst>
          </p:cNvPr>
          <p:cNvSpPr/>
          <p:nvPr/>
        </p:nvSpPr>
        <p:spPr>
          <a:xfrm>
            <a:off x="7195076" y="1888957"/>
            <a:ext cx="432945" cy="432945"/>
          </a:xfrm>
          <a:prstGeom prst="ellipse">
            <a:avLst/>
          </a:prstGeom>
          <a:solidFill>
            <a:srgbClr val="009D57"/>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676D5C03-6E4D-D6B5-0677-9EEAEE7B7D6E}"/>
              </a:ext>
            </a:extLst>
          </p:cNvPr>
          <p:cNvSpPr/>
          <p:nvPr/>
        </p:nvSpPr>
        <p:spPr>
          <a:xfrm>
            <a:off x="1666094" y="3653629"/>
            <a:ext cx="505327" cy="505327"/>
          </a:xfrm>
          <a:prstGeom prst="ellipse">
            <a:avLst/>
          </a:prstGeom>
          <a:solidFill>
            <a:schemeClr val="bg1">
              <a:alpha val="60000"/>
            </a:schemeClr>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690B9EF-231E-A49A-AD9B-640D9206B7CB}"/>
              </a:ext>
            </a:extLst>
          </p:cNvPr>
          <p:cNvPicPr>
            <a:picLocks noChangeAspect="1"/>
          </p:cNvPicPr>
          <p:nvPr/>
        </p:nvPicPr>
        <p:blipFill>
          <a:blip r:embed="rId8"/>
          <a:stretch>
            <a:fillRect/>
          </a:stretch>
        </p:blipFill>
        <p:spPr>
          <a:xfrm>
            <a:off x="10299700" y="5991406"/>
            <a:ext cx="1435100" cy="396694"/>
          </a:xfrm>
          <a:prstGeom prst="rect">
            <a:avLst/>
          </a:prstGeom>
        </p:spPr>
      </p:pic>
    </p:spTree>
    <p:extLst>
      <p:ext uri="{BB962C8B-B14F-4D97-AF65-F5344CB8AC3E}">
        <p14:creationId xmlns:p14="http://schemas.microsoft.com/office/powerpoint/2010/main" val="386064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BB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48E36-34EC-A302-2A5F-C1B1398E986A}"/>
              </a:ext>
            </a:extLst>
          </p:cNvPr>
          <p:cNvPicPr>
            <a:picLocks noChangeAspect="1"/>
          </p:cNvPicPr>
          <p:nvPr/>
        </p:nvPicPr>
        <p:blipFill>
          <a:blip r:embed="rId2"/>
          <a:stretch>
            <a:fillRect/>
          </a:stretch>
        </p:blipFill>
        <p:spPr>
          <a:xfrm>
            <a:off x="173156" y="293072"/>
            <a:ext cx="5823039" cy="5410846"/>
          </a:xfrm>
          <a:prstGeom prst="rect">
            <a:avLst/>
          </a:prstGeom>
        </p:spPr>
      </p:pic>
      <p:pic>
        <p:nvPicPr>
          <p:cNvPr id="7" name="Picture 6">
            <a:extLst>
              <a:ext uri="{FF2B5EF4-FFF2-40B4-BE49-F238E27FC236}">
                <a16:creationId xmlns:a16="http://schemas.microsoft.com/office/drawing/2014/main" id="{6496C8BA-374E-4A16-2FF6-A85C05FB59B1}"/>
              </a:ext>
            </a:extLst>
          </p:cNvPr>
          <p:cNvPicPr>
            <a:picLocks noChangeAspect="1"/>
          </p:cNvPicPr>
          <p:nvPr/>
        </p:nvPicPr>
        <p:blipFill rotWithShape="1">
          <a:blip r:embed="rId3"/>
          <a:srcRect l="8058" t="778"/>
          <a:stretch/>
        </p:blipFill>
        <p:spPr>
          <a:xfrm>
            <a:off x="5977647" y="336644"/>
            <a:ext cx="5581893" cy="5560047"/>
          </a:xfrm>
          <a:prstGeom prst="rect">
            <a:avLst/>
          </a:prstGeom>
        </p:spPr>
      </p:pic>
      <p:pic>
        <p:nvPicPr>
          <p:cNvPr id="9" name="Picture 8">
            <a:extLst>
              <a:ext uri="{FF2B5EF4-FFF2-40B4-BE49-F238E27FC236}">
                <a16:creationId xmlns:a16="http://schemas.microsoft.com/office/drawing/2014/main" id="{5D277C6E-8DF6-18FC-7D3A-9D3327CC6C92}"/>
              </a:ext>
            </a:extLst>
          </p:cNvPr>
          <p:cNvPicPr>
            <a:picLocks noChangeAspect="1"/>
          </p:cNvPicPr>
          <p:nvPr/>
        </p:nvPicPr>
        <p:blipFill rotWithShape="1">
          <a:blip r:embed="rId4"/>
          <a:srcRect t="63803"/>
          <a:stretch/>
        </p:blipFill>
        <p:spPr>
          <a:xfrm>
            <a:off x="75280" y="5732966"/>
            <a:ext cx="3172745" cy="1069344"/>
          </a:xfrm>
          <a:prstGeom prst="rect">
            <a:avLst/>
          </a:prstGeom>
        </p:spPr>
      </p:pic>
      <p:sp>
        <p:nvSpPr>
          <p:cNvPr id="2" name="Rectangle 1">
            <a:extLst>
              <a:ext uri="{FF2B5EF4-FFF2-40B4-BE49-F238E27FC236}">
                <a16:creationId xmlns:a16="http://schemas.microsoft.com/office/drawing/2014/main" id="{DC446DC9-4E71-753B-57AE-E5BE7CE0E25F}"/>
              </a:ext>
            </a:extLst>
          </p:cNvPr>
          <p:cNvSpPr/>
          <p:nvPr/>
        </p:nvSpPr>
        <p:spPr>
          <a:xfrm rot="2117366">
            <a:off x="6068775" y="5118872"/>
            <a:ext cx="2444421" cy="1024539"/>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pic>
        <p:nvPicPr>
          <p:cNvPr id="3" name="Picture 2">
            <a:extLst>
              <a:ext uri="{FF2B5EF4-FFF2-40B4-BE49-F238E27FC236}">
                <a16:creationId xmlns:a16="http://schemas.microsoft.com/office/drawing/2014/main" id="{28C88854-4671-9DEB-3B09-5AA65D6AB3C6}"/>
              </a:ext>
            </a:extLst>
          </p:cNvPr>
          <p:cNvPicPr>
            <a:picLocks noChangeAspect="1"/>
          </p:cNvPicPr>
          <p:nvPr/>
        </p:nvPicPr>
        <p:blipFill>
          <a:blip r:embed="rId5"/>
          <a:stretch>
            <a:fillRect/>
          </a:stretch>
        </p:blipFill>
        <p:spPr>
          <a:xfrm>
            <a:off x="10602292" y="267167"/>
            <a:ext cx="1435100" cy="396694"/>
          </a:xfrm>
          <a:prstGeom prst="rect">
            <a:avLst/>
          </a:prstGeom>
        </p:spPr>
      </p:pic>
      <p:sp>
        <p:nvSpPr>
          <p:cNvPr id="5" name="Rectangle 4">
            <a:extLst>
              <a:ext uri="{FF2B5EF4-FFF2-40B4-BE49-F238E27FC236}">
                <a16:creationId xmlns:a16="http://schemas.microsoft.com/office/drawing/2014/main" id="{ADF5FEBD-BDD2-4E6A-2FF4-288F4069E6C6}"/>
              </a:ext>
            </a:extLst>
          </p:cNvPr>
          <p:cNvSpPr/>
          <p:nvPr/>
        </p:nvSpPr>
        <p:spPr>
          <a:xfrm>
            <a:off x="5157585" y="5837231"/>
            <a:ext cx="2444421" cy="1024539"/>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sp>
        <p:nvSpPr>
          <p:cNvPr id="6" name="Rectangle 5">
            <a:extLst>
              <a:ext uri="{FF2B5EF4-FFF2-40B4-BE49-F238E27FC236}">
                <a16:creationId xmlns:a16="http://schemas.microsoft.com/office/drawing/2014/main" id="{D8848D3B-DC65-CACB-F5F1-9BD96FF68959}"/>
              </a:ext>
            </a:extLst>
          </p:cNvPr>
          <p:cNvSpPr/>
          <p:nvPr/>
        </p:nvSpPr>
        <p:spPr>
          <a:xfrm rot="20875586">
            <a:off x="7530382" y="28160"/>
            <a:ext cx="1211408" cy="384391"/>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sp>
        <p:nvSpPr>
          <p:cNvPr id="8" name="Rectangle 7">
            <a:extLst>
              <a:ext uri="{FF2B5EF4-FFF2-40B4-BE49-F238E27FC236}">
                <a16:creationId xmlns:a16="http://schemas.microsoft.com/office/drawing/2014/main" id="{2A55357F-146A-62DD-A8FE-1808F31D4479}"/>
              </a:ext>
            </a:extLst>
          </p:cNvPr>
          <p:cNvSpPr/>
          <p:nvPr/>
        </p:nvSpPr>
        <p:spPr>
          <a:xfrm rot="483442">
            <a:off x="8640648" y="-43369"/>
            <a:ext cx="1196315" cy="427151"/>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sp>
        <p:nvSpPr>
          <p:cNvPr id="10" name="Rectangle 9">
            <a:extLst>
              <a:ext uri="{FF2B5EF4-FFF2-40B4-BE49-F238E27FC236}">
                <a16:creationId xmlns:a16="http://schemas.microsoft.com/office/drawing/2014/main" id="{C355E21E-54BE-6E3E-DFCC-9B9384849F37}"/>
              </a:ext>
            </a:extLst>
          </p:cNvPr>
          <p:cNvSpPr/>
          <p:nvPr/>
        </p:nvSpPr>
        <p:spPr>
          <a:xfrm rot="19771978">
            <a:off x="6631638" y="364991"/>
            <a:ext cx="1196315" cy="427151"/>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sp>
        <p:nvSpPr>
          <p:cNvPr id="11" name="Rectangle 10">
            <a:extLst>
              <a:ext uri="{FF2B5EF4-FFF2-40B4-BE49-F238E27FC236}">
                <a16:creationId xmlns:a16="http://schemas.microsoft.com/office/drawing/2014/main" id="{53D3B4EF-87A9-70A2-C3D9-2C0032204E02}"/>
              </a:ext>
            </a:extLst>
          </p:cNvPr>
          <p:cNvSpPr/>
          <p:nvPr/>
        </p:nvSpPr>
        <p:spPr>
          <a:xfrm rot="20091004">
            <a:off x="6926060" y="198741"/>
            <a:ext cx="1196315" cy="427151"/>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sp>
        <p:nvSpPr>
          <p:cNvPr id="12" name="Rectangle 11">
            <a:extLst>
              <a:ext uri="{FF2B5EF4-FFF2-40B4-BE49-F238E27FC236}">
                <a16:creationId xmlns:a16="http://schemas.microsoft.com/office/drawing/2014/main" id="{3499A31E-3F99-DE40-0A72-A7E8A1A4E2C8}"/>
              </a:ext>
            </a:extLst>
          </p:cNvPr>
          <p:cNvSpPr/>
          <p:nvPr/>
        </p:nvSpPr>
        <p:spPr>
          <a:xfrm rot="17347555">
            <a:off x="5524346" y="1377011"/>
            <a:ext cx="1509198" cy="427151"/>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sp>
        <p:nvSpPr>
          <p:cNvPr id="14" name="Rectangle 13">
            <a:extLst>
              <a:ext uri="{FF2B5EF4-FFF2-40B4-BE49-F238E27FC236}">
                <a16:creationId xmlns:a16="http://schemas.microsoft.com/office/drawing/2014/main" id="{1E0B0359-5965-5EBC-9596-864CD63AC52A}"/>
              </a:ext>
            </a:extLst>
          </p:cNvPr>
          <p:cNvSpPr/>
          <p:nvPr/>
        </p:nvSpPr>
        <p:spPr>
          <a:xfrm rot="18303201">
            <a:off x="5787798" y="978779"/>
            <a:ext cx="1509198" cy="427151"/>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sp>
        <p:nvSpPr>
          <p:cNvPr id="15" name="Rectangle 14">
            <a:extLst>
              <a:ext uri="{FF2B5EF4-FFF2-40B4-BE49-F238E27FC236}">
                <a16:creationId xmlns:a16="http://schemas.microsoft.com/office/drawing/2014/main" id="{FE364F3A-9575-7876-C3F8-35F8D4F0B8C2}"/>
              </a:ext>
            </a:extLst>
          </p:cNvPr>
          <p:cNvSpPr/>
          <p:nvPr/>
        </p:nvSpPr>
        <p:spPr>
          <a:xfrm rot="16653406">
            <a:off x="5340111" y="2256323"/>
            <a:ext cx="1509198" cy="427151"/>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7B1"/>
              </a:solidFill>
            </a:endParaRPr>
          </a:p>
        </p:txBody>
      </p:sp>
    </p:spTree>
    <p:extLst>
      <p:ext uri="{BB962C8B-B14F-4D97-AF65-F5344CB8AC3E}">
        <p14:creationId xmlns:p14="http://schemas.microsoft.com/office/powerpoint/2010/main" val="7239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BB7"/>
        </a:solidFill>
        <a:effectLst/>
      </p:bgPr>
    </p:bg>
    <p:spTree>
      <p:nvGrpSpPr>
        <p:cNvPr id="1" name=""/>
        <p:cNvGrpSpPr/>
        <p:nvPr/>
      </p:nvGrpSpPr>
      <p:grpSpPr>
        <a:xfrm>
          <a:off x="0" y="0"/>
          <a:ext cx="0" cy="0"/>
          <a:chOff x="0" y="0"/>
          <a:chExt cx="0" cy="0"/>
        </a:xfrm>
      </p:grpSpPr>
      <p:pic>
        <p:nvPicPr>
          <p:cNvPr id="2" name="Picture 4" descr="Diagram&#10;&#10;Description automatically generated">
            <a:extLst>
              <a:ext uri="{FF2B5EF4-FFF2-40B4-BE49-F238E27FC236}">
                <a16:creationId xmlns:a16="http://schemas.microsoft.com/office/drawing/2014/main" id="{BCEDAEAC-6E36-47AE-5C65-054409DB471A}"/>
              </a:ext>
            </a:extLst>
          </p:cNvPr>
          <p:cNvPicPr>
            <a:picLocks noChangeAspect="1"/>
          </p:cNvPicPr>
          <p:nvPr/>
        </p:nvPicPr>
        <p:blipFill>
          <a:blip r:embed="rId2"/>
          <a:stretch>
            <a:fillRect/>
          </a:stretch>
        </p:blipFill>
        <p:spPr>
          <a:xfrm>
            <a:off x="6538300" y="436732"/>
            <a:ext cx="5653700" cy="5984535"/>
          </a:xfrm>
          <a:prstGeom prst="rect">
            <a:avLst/>
          </a:prstGeom>
        </p:spPr>
      </p:pic>
      <p:pic>
        <p:nvPicPr>
          <p:cNvPr id="5" name="Picture 5" descr="Diagram&#10;&#10;Description automatically generated">
            <a:extLst>
              <a:ext uri="{FF2B5EF4-FFF2-40B4-BE49-F238E27FC236}">
                <a16:creationId xmlns:a16="http://schemas.microsoft.com/office/drawing/2014/main" id="{A0DB4354-1EE8-2B68-5900-E5C69D267F0C}"/>
              </a:ext>
            </a:extLst>
          </p:cNvPr>
          <p:cNvPicPr>
            <a:picLocks noChangeAspect="1"/>
          </p:cNvPicPr>
          <p:nvPr/>
        </p:nvPicPr>
        <p:blipFill rotWithShape="1">
          <a:blip r:embed="rId3"/>
          <a:srcRect l="2552"/>
          <a:stretch/>
        </p:blipFill>
        <p:spPr>
          <a:xfrm>
            <a:off x="1033462" y="436732"/>
            <a:ext cx="5762346" cy="5834256"/>
          </a:xfrm>
          <a:prstGeom prst="rect">
            <a:avLst/>
          </a:prstGeom>
        </p:spPr>
      </p:pic>
      <p:pic>
        <p:nvPicPr>
          <p:cNvPr id="6" name="Picture 5">
            <a:extLst>
              <a:ext uri="{FF2B5EF4-FFF2-40B4-BE49-F238E27FC236}">
                <a16:creationId xmlns:a16="http://schemas.microsoft.com/office/drawing/2014/main" id="{FAC0A966-FF9E-5047-2578-A8237941E2D6}"/>
              </a:ext>
            </a:extLst>
          </p:cNvPr>
          <p:cNvPicPr>
            <a:picLocks noChangeAspect="1"/>
          </p:cNvPicPr>
          <p:nvPr/>
        </p:nvPicPr>
        <p:blipFill rotWithShape="1">
          <a:blip r:embed="rId4"/>
          <a:srcRect r="3571"/>
          <a:stretch/>
        </p:blipFill>
        <p:spPr>
          <a:xfrm>
            <a:off x="0" y="5076825"/>
            <a:ext cx="2025268" cy="1781175"/>
          </a:xfrm>
          <a:prstGeom prst="rect">
            <a:avLst/>
          </a:prstGeom>
        </p:spPr>
      </p:pic>
      <p:pic>
        <p:nvPicPr>
          <p:cNvPr id="8" name="Picture 7">
            <a:extLst>
              <a:ext uri="{FF2B5EF4-FFF2-40B4-BE49-F238E27FC236}">
                <a16:creationId xmlns:a16="http://schemas.microsoft.com/office/drawing/2014/main" id="{A3FED328-0988-6CF2-E989-89BA84E83B93}"/>
              </a:ext>
            </a:extLst>
          </p:cNvPr>
          <p:cNvPicPr>
            <a:picLocks noChangeAspect="1"/>
          </p:cNvPicPr>
          <p:nvPr/>
        </p:nvPicPr>
        <p:blipFill>
          <a:blip r:embed="rId5"/>
          <a:stretch>
            <a:fillRect/>
          </a:stretch>
        </p:blipFill>
        <p:spPr>
          <a:xfrm>
            <a:off x="4975111" y="6675004"/>
            <a:ext cx="606911" cy="182995"/>
          </a:xfrm>
          <a:prstGeom prst="rect">
            <a:avLst/>
          </a:prstGeom>
        </p:spPr>
      </p:pic>
      <p:pic>
        <p:nvPicPr>
          <p:cNvPr id="3" name="Picture 2">
            <a:extLst>
              <a:ext uri="{FF2B5EF4-FFF2-40B4-BE49-F238E27FC236}">
                <a16:creationId xmlns:a16="http://schemas.microsoft.com/office/drawing/2014/main" id="{28C88854-4671-9DEB-3B09-5AA65D6AB3C6}"/>
              </a:ext>
            </a:extLst>
          </p:cNvPr>
          <p:cNvPicPr>
            <a:picLocks noChangeAspect="1"/>
          </p:cNvPicPr>
          <p:nvPr/>
        </p:nvPicPr>
        <p:blipFill>
          <a:blip r:embed="rId6"/>
          <a:stretch>
            <a:fillRect/>
          </a:stretch>
        </p:blipFill>
        <p:spPr>
          <a:xfrm>
            <a:off x="10479498" y="195069"/>
            <a:ext cx="1435100" cy="396694"/>
          </a:xfrm>
          <a:prstGeom prst="rect">
            <a:avLst/>
          </a:prstGeom>
        </p:spPr>
      </p:pic>
    </p:spTree>
    <p:extLst>
      <p:ext uri="{BB962C8B-B14F-4D97-AF65-F5344CB8AC3E}">
        <p14:creationId xmlns:p14="http://schemas.microsoft.com/office/powerpoint/2010/main" val="2193923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BB7"/>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13B57B-A8A9-49D5-EF18-04086AF975A9}"/>
              </a:ext>
            </a:extLst>
          </p:cNvPr>
          <p:cNvPicPr>
            <a:picLocks noChangeAspect="1"/>
          </p:cNvPicPr>
          <p:nvPr/>
        </p:nvPicPr>
        <p:blipFill>
          <a:blip r:embed="rId3"/>
          <a:stretch>
            <a:fillRect/>
          </a:stretch>
        </p:blipFill>
        <p:spPr>
          <a:xfrm>
            <a:off x="8781259" y="0"/>
            <a:ext cx="3403963" cy="2690536"/>
          </a:xfrm>
          <a:prstGeom prst="rect">
            <a:avLst/>
          </a:prstGeom>
        </p:spPr>
      </p:pic>
      <p:pic>
        <p:nvPicPr>
          <p:cNvPr id="9" name="Picture 8">
            <a:extLst>
              <a:ext uri="{FF2B5EF4-FFF2-40B4-BE49-F238E27FC236}">
                <a16:creationId xmlns:a16="http://schemas.microsoft.com/office/drawing/2014/main" id="{C5130B8D-92B9-0C69-44FB-DBC394D41182}"/>
              </a:ext>
            </a:extLst>
          </p:cNvPr>
          <p:cNvPicPr>
            <a:picLocks noChangeAspect="1"/>
          </p:cNvPicPr>
          <p:nvPr/>
        </p:nvPicPr>
        <p:blipFill>
          <a:blip r:embed="rId4"/>
          <a:stretch>
            <a:fillRect/>
          </a:stretch>
        </p:blipFill>
        <p:spPr>
          <a:xfrm>
            <a:off x="5501627" y="1"/>
            <a:ext cx="3286409" cy="2690536"/>
          </a:xfrm>
          <a:prstGeom prst="rect">
            <a:avLst/>
          </a:prstGeom>
        </p:spPr>
      </p:pic>
      <p:grpSp>
        <p:nvGrpSpPr>
          <p:cNvPr id="7" name="Group 6">
            <a:extLst>
              <a:ext uri="{FF2B5EF4-FFF2-40B4-BE49-F238E27FC236}">
                <a16:creationId xmlns:a16="http://schemas.microsoft.com/office/drawing/2014/main" id="{335D380F-271D-63E6-C95E-C8F375C13712}"/>
              </a:ext>
            </a:extLst>
          </p:cNvPr>
          <p:cNvGrpSpPr/>
          <p:nvPr/>
        </p:nvGrpSpPr>
        <p:grpSpPr>
          <a:xfrm>
            <a:off x="178282" y="200064"/>
            <a:ext cx="5254954" cy="5056488"/>
            <a:chOff x="223187" y="386193"/>
            <a:chExt cx="5254954" cy="5056488"/>
          </a:xfrm>
        </p:grpSpPr>
        <p:sp>
          <p:nvSpPr>
            <p:cNvPr id="4" name="TextBox 3">
              <a:extLst>
                <a:ext uri="{FF2B5EF4-FFF2-40B4-BE49-F238E27FC236}">
                  <a16:creationId xmlns:a16="http://schemas.microsoft.com/office/drawing/2014/main" id="{257F2ED1-2470-CEA7-7C18-088FDB736CB9}"/>
                </a:ext>
              </a:extLst>
            </p:cNvPr>
            <p:cNvSpPr txBox="1"/>
            <p:nvPr/>
          </p:nvSpPr>
          <p:spPr>
            <a:xfrm>
              <a:off x="385580" y="386193"/>
              <a:ext cx="5092561" cy="707886"/>
            </a:xfrm>
            <a:prstGeom prst="rect">
              <a:avLst/>
            </a:prstGeom>
            <a:noFill/>
          </p:spPr>
          <p:txBody>
            <a:bodyPr wrap="square" rtlCol="0">
              <a:spAutoFit/>
            </a:bodyPr>
            <a:lstStyle/>
            <a:p>
              <a:r>
                <a:rPr lang="en-AU" sz="4000" b="1" dirty="0">
                  <a:solidFill>
                    <a:srgbClr val="FFD100"/>
                  </a:solidFill>
                  <a:latin typeface="Avenir LT Std" panose="020B0503020203020204" pitchFamily="34" charset="0"/>
                </a:rPr>
                <a:t>Changing inner city</a:t>
              </a:r>
              <a:endParaRPr lang="en-AU" sz="4000" dirty="0">
                <a:solidFill>
                  <a:srgbClr val="FFD100"/>
                </a:solidFill>
                <a:effectLst/>
                <a:latin typeface="Avenir LT Std" panose="020B0503020203020204" pitchFamily="34" charset="0"/>
              </a:endParaRPr>
            </a:p>
          </p:txBody>
        </p:sp>
        <p:sp>
          <p:nvSpPr>
            <p:cNvPr id="5" name="TextBox 4">
              <a:extLst>
                <a:ext uri="{FF2B5EF4-FFF2-40B4-BE49-F238E27FC236}">
                  <a16:creationId xmlns:a16="http://schemas.microsoft.com/office/drawing/2014/main" id="{1DB6F834-02E5-5A36-1C8E-E346B0F5F1AC}"/>
                </a:ext>
              </a:extLst>
            </p:cNvPr>
            <p:cNvSpPr txBox="1"/>
            <p:nvPr/>
          </p:nvSpPr>
          <p:spPr>
            <a:xfrm>
              <a:off x="223187" y="1182604"/>
              <a:ext cx="5112971" cy="4260077"/>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AU" sz="1400" dirty="0">
                  <a:solidFill>
                    <a:schemeClr val="bg1"/>
                  </a:solidFill>
                  <a:effectLst/>
                  <a:latin typeface="Avenir LT Std"/>
                </a:rPr>
                <a:t>Brisbane named Host City for the Brisbane 2032 Olympic and Paralympic Games</a:t>
              </a:r>
            </a:p>
            <a:p>
              <a:pPr marL="171450" indent="-171450">
                <a:lnSpc>
                  <a:spcPct val="150000"/>
                </a:lnSpc>
                <a:buFont typeface="Arial" panose="020B0604020202020204" pitchFamily="34" charset="0"/>
                <a:buChar char="•"/>
              </a:pPr>
              <a:r>
                <a:rPr lang="en-AU" sz="1400" dirty="0">
                  <a:solidFill>
                    <a:schemeClr val="bg1"/>
                  </a:solidFill>
                  <a:effectLst/>
                  <a:latin typeface="Avenir LT Std"/>
                </a:rPr>
                <a:t>Council released </a:t>
              </a:r>
              <a:r>
                <a:rPr lang="en-AU" sz="1400" i="1" dirty="0">
                  <a:solidFill>
                    <a:schemeClr val="bg1"/>
                  </a:solidFill>
                  <a:effectLst/>
                  <a:latin typeface="Avenir LT Std"/>
                </a:rPr>
                <a:t>Brisbane’s S</a:t>
              </a:r>
              <a:r>
                <a:rPr lang="en-AU" sz="1400" i="1" dirty="0">
                  <a:solidFill>
                    <a:schemeClr val="bg1"/>
                  </a:solidFill>
                  <a:latin typeface="Avenir LT Std"/>
                </a:rPr>
                <a:t>ustainable Growth Strategy</a:t>
              </a:r>
            </a:p>
            <a:p>
              <a:pPr marL="171450" indent="-171450">
                <a:lnSpc>
                  <a:spcPct val="150000"/>
                </a:lnSpc>
                <a:buFont typeface="Arial" panose="020B0604020202020204" pitchFamily="34" charset="0"/>
                <a:buChar char="•"/>
              </a:pPr>
              <a:r>
                <a:rPr lang="en-AU" sz="1400" dirty="0">
                  <a:solidFill>
                    <a:schemeClr val="bg1"/>
                  </a:solidFill>
                  <a:latin typeface="Avenir LT Std"/>
                </a:rPr>
                <a:t>Private sector development and investment attraction</a:t>
              </a:r>
            </a:p>
            <a:p>
              <a:pPr marL="171450" indent="-171450">
                <a:lnSpc>
                  <a:spcPct val="150000"/>
                </a:lnSpc>
                <a:buFont typeface="Arial" panose="020B0604020202020204" pitchFamily="34" charset="0"/>
                <a:buChar char="•"/>
              </a:pPr>
              <a:r>
                <a:rPr lang="en-AU" sz="1400" dirty="0">
                  <a:solidFill>
                    <a:schemeClr val="bg1"/>
                  </a:solidFill>
                  <a:latin typeface="Avenir LT Std"/>
                </a:rPr>
                <a:t>New Infrastructure and community facilities being delivered:</a:t>
              </a:r>
              <a:endParaRPr lang="en-AU" sz="1400" dirty="0">
                <a:solidFill>
                  <a:schemeClr val="bg1"/>
                </a:solidFill>
                <a:effectLst/>
                <a:latin typeface="Avenir LT Std"/>
              </a:endParaRPr>
            </a:p>
            <a:p>
              <a:pPr marL="742950" lvl="1" indent="-285750">
                <a:lnSpc>
                  <a:spcPct val="150000"/>
                </a:lnSpc>
                <a:buFont typeface="Arial" panose="020B0604020202020204" pitchFamily="34" charset="0"/>
                <a:buChar char="•"/>
              </a:pPr>
              <a:r>
                <a:rPr lang="en-AU" sz="1400" dirty="0">
                  <a:solidFill>
                    <a:schemeClr val="bg1"/>
                  </a:solidFill>
                  <a:latin typeface="Avenir LT Std"/>
                </a:rPr>
                <a:t>Brisbane Metro </a:t>
              </a:r>
              <a:endParaRPr lang="en-AU" sz="1400">
                <a:solidFill>
                  <a:schemeClr val="bg1"/>
                </a:solidFill>
                <a:latin typeface="Avenir LT Std" panose="020B0503020203020204" pitchFamily="34" charset="0"/>
              </a:endParaRPr>
            </a:p>
            <a:p>
              <a:pPr marL="742950" lvl="1" indent="-285750">
                <a:lnSpc>
                  <a:spcPct val="150000"/>
                </a:lnSpc>
                <a:buFont typeface="Arial" panose="020B0604020202020204" pitchFamily="34" charset="0"/>
                <a:buChar char="•"/>
              </a:pPr>
              <a:r>
                <a:rPr lang="en-AU" sz="1400" dirty="0">
                  <a:solidFill>
                    <a:schemeClr val="bg1"/>
                  </a:solidFill>
                  <a:latin typeface="Avenir LT Std"/>
                </a:rPr>
                <a:t>Cross River Rail</a:t>
              </a:r>
            </a:p>
            <a:p>
              <a:pPr marL="742950" lvl="1" indent="-285750">
                <a:lnSpc>
                  <a:spcPct val="150000"/>
                </a:lnSpc>
                <a:buFont typeface="Arial" panose="020B0604020202020204" pitchFamily="34" charset="0"/>
                <a:buChar char="•"/>
              </a:pPr>
              <a:r>
                <a:rPr lang="en-AU" sz="1400" dirty="0">
                  <a:solidFill>
                    <a:schemeClr val="bg1"/>
                  </a:solidFill>
                  <a:latin typeface="Avenir LT Std"/>
                </a:rPr>
                <a:t>Kangaroo Point green bridge</a:t>
              </a:r>
            </a:p>
            <a:p>
              <a:pPr marL="742950" lvl="1" indent="-285750">
                <a:lnSpc>
                  <a:spcPct val="150000"/>
                </a:lnSpc>
                <a:buFont typeface="Arial" panose="020B0604020202020204" pitchFamily="34" charset="0"/>
                <a:buChar char="•"/>
              </a:pPr>
              <a:r>
                <a:rPr lang="en-AU" sz="1400" dirty="0">
                  <a:solidFill>
                    <a:schemeClr val="bg1"/>
                  </a:solidFill>
                  <a:latin typeface="Avenir LT Std"/>
                </a:rPr>
                <a:t>Neville Bonner bridge</a:t>
              </a:r>
            </a:p>
            <a:p>
              <a:pPr marL="742950" lvl="1" indent="-285750">
                <a:lnSpc>
                  <a:spcPct val="150000"/>
                </a:lnSpc>
                <a:buFont typeface="Arial" panose="020B0604020202020204" pitchFamily="34" charset="0"/>
                <a:buChar char="•"/>
              </a:pPr>
              <a:r>
                <a:rPr lang="en-AU" sz="1400" dirty="0">
                  <a:solidFill>
                    <a:schemeClr val="bg1"/>
                  </a:solidFill>
                  <a:latin typeface="Avenir LT Std"/>
                </a:rPr>
                <a:t>Victoria Park / </a:t>
              </a:r>
              <a:r>
                <a:rPr lang="en-AU" sz="1400" dirty="0" err="1">
                  <a:solidFill>
                    <a:schemeClr val="bg1"/>
                  </a:solidFill>
                  <a:latin typeface="Avenir LT Std"/>
                </a:rPr>
                <a:t>Barrambin</a:t>
              </a:r>
              <a:r>
                <a:rPr lang="en-AU" sz="1400" dirty="0">
                  <a:solidFill>
                    <a:schemeClr val="bg1"/>
                  </a:solidFill>
                  <a:latin typeface="Avenir LT Std"/>
                </a:rPr>
                <a:t> Master Plan</a:t>
              </a:r>
            </a:p>
            <a:p>
              <a:pPr marL="742950" lvl="1" indent="-285750">
                <a:lnSpc>
                  <a:spcPct val="150000"/>
                </a:lnSpc>
                <a:buFont typeface="Arial" panose="020B0604020202020204" pitchFamily="34" charset="0"/>
                <a:buChar char="•"/>
              </a:pPr>
              <a:r>
                <a:rPr lang="en-AU" sz="1400" dirty="0">
                  <a:solidFill>
                    <a:schemeClr val="bg1"/>
                  </a:solidFill>
                  <a:latin typeface="Avenir LT Std"/>
                </a:rPr>
                <a:t>Expansion of South Bank Parklands</a:t>
              </a:r>
            </a:p>
            <a:p>
              <a:pPr marL="742950" lvl="1" indent="-285750">
                <a:lnSpc>
                  <a:spcPct val="150000"/>
                </a:lnSpc>
                <a:buFont typeface="Arial" panose="020B0604020202020204" pitchFamily="34" charset="0"/>
                <a:buChar char="•"/>
              </a:pPr>
              <a:r>
                <a:rPr lang="en-GB" sz="1400" dirty="0">
                  <a:solidFill>
                    <a:schemeClr val="bg1"/>
                  </a:solidFill>
                  <a:latin typeface="Avenir LT Std"/>
                </a:rPr>
                <a:t>A new 1,500-capacity theatre at QPAC</a:t>
              </a:r>
              <a:endParaRPr lang="en-GB" sz="1400">
                <a:solidFill>
                  <a:schemeClr val="bg1"/>
                </a:solidFill>
                <a:latin typeface="Avenir LT Std" panose="020B0503020203020204" pitchFamily="34" charset="0"/>
              </a:endParaRPr>
            </a:p>
            <a:p>
              <a:pPr marL="628650" lvl="1" indent="-171450">
                <a:lnSpc>
                  <a:spcPct val="150000"/>
                </a:lnSpc>
                <a:buFont typeface="Courier New" panose="02070309020205020404" pitchFamily="49" charset="0"/>
                <a:buChar char="o"/>
              </a:pPr>
              <a:endParaRPr lang="en-AU" sz="1400" dirty="0">
                <a:solidFill>
                  <a:schemeClr val="bg1"/>
                </a:solidFill>
                <a:latin typeface="Avenir LT Std" panose="020B0503020203020204" pitchFamily="34" charset="0"/>
              </a:endParaRPr>
            </a:p>
          </p:txBody>
        </p:sp>
      </p:grpSp>
      <p:pic>
        <p:nvPicPr>
          <p:cNvPr id="1028" name="Picture 4" descr="Welcome to Engineers Australia Portal">
            <a:extLst>
              <a:ext uri="{FF2B5EF4-FFF2-40B4-BE49-F238E27FC236}">
                <a16:creationId xmlns:a16="http://schemas.microsoft.com/office/drawing/2014/main" id="{E9CBCED5-4D5F-3587-09FF-5F5F2DE53FF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788036" y="2695257"/>
            <a:ext cx="3403963" cy="41627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BC1605A-B8AB-BF74-5CC1-A857219A87F7}"/>
              </a:ext>
            </a:extLst>
          </p:cNvPr>
          <p:cNvSpPr/>
          <p:nvPr/>
        </p:nvSpPr>
        <p:spPr>
          <a:xfrm>
            <a:off x="4863192" y="6670308"/>
            <a:ext cx="638435" cy="174522"/>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8E856BC6-95DF-184F-DF6E-9BD699B07077}"/>
              </a:ext>
            </a:extLst>
          </p:cNvPr>
          <p:cNvSpPr txBox="1"/>
          <p:nvPr/>
        </p:nvSpPr>
        <p:spPr>
          <a:xfrm>
            <a:off x="10761785" y="2418258"/>
            <a:ext cx="1430214" cy="276999"/>
          </a:xfrm>
          <a:prstGeom prst="rect">
            <a:avLst/>
          </a:prstGeom>
          <a:solidFill>
            <a:srgbClr val="2F81BF"/>
          </a:solidFill>
          <a:effectLst/>
        </p:spPr>
        <p:txBody>
          <a:bodyPr wrap="square" lIns="91440" tIns="45720" rIns="91440" bIns="45720" rtlCol="0" anchor="t">
            <a:spAutoFit/>
          </a:bodyPr>
          <a:lstStyle/>
          <a:p>
            <a:pPr algn="ctr"/>
            <a:r>
              <a:rPr lang="en-AU" sz="1200" b="1">
                <a:solidFill>
                  <a:schemeClr val="bg1"/>
                </a:solidFill>
                <a:latin typeface="avenir lt std 55 roman"/>
              </a:rPr>
              <a:t>Green bridges</a:t>
            </a:r>
            <a:endParaRPr lang="en-AU" sz="1200" b="1">
              <a:solidFill>
                <a:schemeClr val="bg1"/>
              </a:solidFill>
              <a:effectLst/>
              <a:latin typeface="avenir lt std 55 roman"/>
            </a:endParaRPr>
          </a:p>
        </p:txBody>
      </p:sp>
      <p:sp>
        <p:nvSpPr>
          <p:cNvPr id="16" name="TextBox 15">
            <a:extLst>
              <a:ext uri="{FF2B5EF4-FFF2-40B4-BE49-F238E27FC236}">
                <a16:creationId xmlns:a16="http://schemas.microsoft.com/office/drawing/2014/main" id="{143DA835-B0EB-201D-A243-D96096904E48}"/>
              </a:ext>
            </a:extLst>
          </p:cNvPr>
          <p:cNvSpPr txBox="1"/>
          <p:nvPr/>
        </p:nvSpPr>
        <p:spPr>
          <a:xfrm>
            <a:off x="7357822" y="2413537"/>
            <a:ext cx="1430214" cy="276999"/>
          </a:xfrm>
          <a:prstGeom prst="rect">
            <a:avLst/>
          </a:prstGeom>
          <a:solidFill>
            <a:srgbClr val="2F81BF"/>
          </a:solidFill>
          <a:effectLst/>
        </p:spPr>
        <p:txBody>
          <a:bodyPr wrap="square" lIns="91440" tIns="45720" rIns="91440" bIns="45720" rtlCol="0" anchor="t">
            <a:spAutoFit/>
          </a:bodyPr>
          <a:lstStyle/>
          <a:p>
            <a:pPr algn="ctr"/>
            <a:r>
              <a:rPr lang="en-AU" sz="1200" b="1">
                <a:solidFill>
                  <a:schemeClr val="bg1"/>
                </a:solidFill>
                <a:latin typeface="avenir lt std 55 roman"/>
              </a:rPr>
              <a:t>Cross River Rail</a:t>
            </a:r>
            <a:endParaRPr lang="en-AU" sz="1200" b="1">
              <a:solidFill>
                <a:schemeClr val="bg1"/>
              </a:solidFill>
              <a:effectLst/>
              <a:latin typeface="avenir lt std 55 roman"/>
            </a:endParaRPr>
          </a:p>
        </p:txBody>
      </p:sp>
      <p:sp>
        <p:nvSpPr>
          <p:cNvPr id="17" name="TextBox 16">
            <a:extLst>
              <a:ext uri="{FF2B5EF4-FFF2-40B4-BE49-F238E27FC236}">
                <a16:creationId xmlns:a16="http://schemas.microsoft.com/office/drawing/2014/main" id="{CF0C0A22-278F-391D-16B3-8DEF7D05690A}"/>
              </a:ext>
            </a:extLst>
          </p:cNvPr>
          <p:cNvSpPr txBox="1"/>
          <p:nvPr/>
        </p:nvSpPr>
        <p:spPr>
          <a:xfrm>
            <a:off x="10763460" y="6581001"/>
            <a:ext cx="1428539" cy="276999"/>
          </a:xfrm>
          <a:prstGeom prst="rect">
            <a:avLst/>
          </a:prstGeom>
          <a:solidFill>
            <a:srgbClr val="2F81BF"/>
          </a:solidFill>
          <a:effectLst/>
        </p:spPr>
        <p:txBody>
          <a:bodyPr wrap="square" lIns="91440" tIns="45720" rIns="91440" bIns="45720" rtlCol="0" anchor="t">
            <a:spAutoFit/>
          </a:bodyPr>
          <a:lstStyle/>
          <a:p>
            <a:pPr algn="ctr"/>
            <a:r>
              <a:rPr lang="en-AU" sz="1200" b="1">
                <a:solidFill>
                  <a:schemeClr val="bg1"/>
                </a:solidFill>
                <a:latin typeface="avenir lt std 55 roman"/>
              </a:rPr>
              <a:t>Brisbane Metro</a:t>
            </a:r>
            <a:endParaRPr lang="en-AU" sz="1200" b="1">
              <a:solidFill>
                <a:schemeClr val="bg1"/>
              </a:solidFill>
              <a:effectLst/>
              <a:latin typeface="avenir lt std 55 roman"/>
            </a:endParaRPr>
          </a:p>
        </p:txBody>
      </p:sp>
      <p:pic>
        <p:nvPicPr>
          <p:cNvPr id="3" name="Picture 2">
            <a:extLst>
              <a:ext uri="{FF2B5EF4-FFF2-40B4-BE49-F238E27FC236}">
                <a16:creationId xmlns:a16="http://schemas.microsoft.com/office/drawing/2014/main" id="{37A155DD-E5E5-3F7F-FED7-16FB65FA7816}"/>
              </a:ext>
            </a:extLst>
          </p:cNvPr>
          <p:cNvPicPr>
            <a:picLocks noChangeAspect="1"/>
          </p:cNvPicPr>
          <p:nvPr/>
        </p:nvPicPr>
        <p:blipFill>
          <a:blip r:embed="rId6"/>
          <a:srcRect/>
          <a:stretch/>
        </p:blipFill>
        <p:spPr>
          <a:xfrm>
            <a:off x="396694" y="6064614"/>
            <a:ext cx="1435098" cy="39669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C0DF658-4B45-74E5-ACD6-F7C3AD10E64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 b="-1804"/>
          <a:stretch/>
        </p:blipFill>
        <p:spPr>
          <a:xfrm flipH="1">
            <a:off x="0" y="4089016"/>
            <a:ext cx="5501296" cy="2768984"/>
          </a:xfrm>
          <a:prstGeom prst="rect">
            <a:avLst/>
          </a:prstGeom>
        </p:spPr>
      </p:pic>
      <p:pic>
        <p:nvPicPr>
          <p:cNvPr id="11" name="Picture 10">
            <a:extLst>
              <a:ext uri="{FF2B5EF4-FFF2-40B4-BE49-F238E27FC236}">
                <a16:creationId xmlns:a16="http://schemas.microsoft.com/office/drawing/2014/main" id="{45D463FC-D48C-93B4-71E0-71DCEFDB9E46}"/>
              </a:ext>
            </a:extLst>
          </p:cNvPr>
          <p:cNvPicPr>
            <a:picLocks noChangeAspect="1"/>
          </p:cNvPicPr>
          <p:nvPr/>
        </p:nvPicPr>
        <p:blipFill rotWithShape="1">
          <a:blip r:embed="rId8"/>
          <a:srcRect l="184" t="-215"/>
          <a:stretch/>
        </p:blipFill>
        <p:spPr>
          <a:xfrm>
            <a:off x="5511793" y="2681591"/>
            <a:ext cx="3283020" cy="4163239"/>
          </a:xfrm>
          <a:prstGeom prst="rect">
            <a:avLst/>
          </a:prstGeom>
        </p:spPr>
      </p:pic>
      <p:sp>
        <p:nvSpPr>
          <p:cNvPr id="18" name="TextBox 17">
            <a:extLst>
              <a:ext uri="{FF2B5EF4-FFF2-40B4-BE49-F238E27FC236}">
                <a16:creationId xmlns:a16="http://schemas.microsoft.com/office/drawing/2014/main" id="{3750D2BF-1344-07E3-7495-D849244498F3}"/>
              </a:ext>
            </a:extLst>
          </p:cNvPr>
          <p:cNvSpPr txBox="1"/>
          <p:nvPr/>
        </p:nvSpPr>
        <p:spPr>
          <a:xfrm>
            <a:off x="6539606" y="6585225"/>
            <a:ext cx="2248430" cy="276999"/>
          </a:xfrm>
          <a:prstGeom prst="rect">
            <a:avLst/>
          </a:prstGeom>
          <a:solidFill>
            <a:srgbClr val="2F81BF"/>
          </a:solidFill>
          <a:effectLst/>
        </p:spPr>
        <p:txBody>
          <a:bodyPr wrap="square" lIns="91440" tIns="45720" rIns="91440" bIns="45720" rtlCol="0" anchor="t">
            <a:spAutoFit/>
          </a:bodyPr>
          <a:lstStyle/>
          <a:p>
            <a:pPr algn="ctr"/>
            <a:r>
              <a:rPr lang="en-AU" sz="1200" b="1">
                <a:solidFill>
                  <a:schemeClr val="bg1"/>
                </a:solidFill>
                <a:latin typeface="avenir lt std 55 roman"/>
              </a:rPr>
              <a:t>Victoria Park / </a:t>
            </a:r>
            <a:r>
              <a:rPr lang="en-AU" sz="1200" b="1" err="1">
                <a:solidFill>
                  <a:schemeClr val="bg1"/>
                </a:solidFill>
                <a:latin typeface="avenir lt std 55 roman"/>
              </a:rPr>
              <a:t>Barrambin</a:t>
            </a:r>
            <a:endParaRPr lang="en-AU" sz="1200" b="1">
              <a:solidFill>
                <a:schemeClr val="bg1"/>
              </a:solidFill>
              <a:effectLst/>
              <a:latin typeface="avenir lt std 55 roman"/>
            </a:endParaRPr>
          </a:p>
        </p:txBody>
      </p:sp>
    </p:spTree>
    <p:extLst>
      <p:ext uri="{BB962C8B-B14F-4D97-AF65-F5344CB8AC3E}">
        <p14:creationId xmlns:p14="http://schemas.microsoft.com/office/powerpoint/2010/main" val="279017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E07CF2-C528-AAD4-B4C4-67C64F8B8FD7}"/>
              </a:ext>
            </a:extLst>
          </p:cNvPr>
          <p:cNvSpPr/>
          <p:nvPr/>
        </p:nvSpPr>
        <p:spPr>
          <a:xfrm>
            <a:off x="5013649" y="6568751"/>
            <a:ext cx="2233127" cy="289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Diagram, map&#10;&#10;Description automatically generated">
            <a:extLst>
              <a:ext uri="{FF2B5EF4-FFF2-40B4-BE49-F238E27FC236}">
                <a16:creationId xmlns:a16="http://schemas.microsoft.com/office/drawing/2014/main" id="{32F4B51D-B65F-4C84-368D-C0F97BC12623}"/>
              </a:ext>
            </a:extLst>
          </p:cNvPr>
          <p:cNvPicPr>
            <a:picLocks noChangeAspect="1"/>
          </p:cNvPicPr>
          <p:nvPr/>
        </p:nvPicPr>
        <p:blipFill>
          <a:blip r:embed="rId3"/>
          <a:stretch>
            <a:fillRect/>
          </a:stretch>
        </p:blipFill>
        <p:spPr>
          <a:xfrm>
            <a:off x="2493443" y="0"/>
            <a:ext cx="9698557" cy="6858000"/>
          </a:xfrm>
          <a:prstGeom prst="rect">
            <a:avLst/>
          </a:prstGeom>
        </p:spPr>
      </p:pic>
      <p:sp>
        <p:nvSpPr>
          <p:cNvPr id="17" name="TextBox 16">
            <a:extLst>
              <a:ext uri="{FF2B5EF4-FFF2-40B4-BE49-F238E27FC236}">
                <a16:creationId xmlns:a16="http://schemas.microsoft.com/office/drawing/2014/main" id="{3CACA68A-6201-D2B2-8126-A368E1F1749B}"/>
              </a:ext>
            </a:extLst>
          </p:cNvPr>
          <p:cNvSpPr txBox="1"/>
          <p:nvPr/>
        </p:nvSpPr>
        <p:spPr>
          <a:xfrm>
            <a:off x="414079" y="445499"/>
            <a:ext cx="5464923" cy="1323439"/>
          </a:xfrm>
          <a:prstGeom prst="rect">
            <a:avLst/>
          </a:prstGeom>
          <a:noFill/>
        </p:spPr>
        <p:txBody>
          <a:bodyPr wrap="square">
            <a:spAutoFit/>
          </a:bodyPr>
          <a:lstStyle/>
          <a:p>
            <a:r>
              <a:rPr lang="en-AU" sz="4000" b="1" dirty="0">
                <a:solidFill>
                  <a:srgbClr val="006BB7"/>
                </a:solidFill>
                <a:latin typeface="Avenir LT Std" panose="020B0503020203020204" pitchFamily="34" charset="0"/>
              </a:rPr>
              <a:t>Brisbane 2032</a:t>
            </a:r>
            <a:br>
              <a:rPr lang="en-AU" sz="4000" b="1" dirty="0">
                <a:solidFill>
                  <a:srgbClr val="006BB7"/>
                </a:solidFill>
                <a:latin typeface="Avenir LT Std" panose="020B0503020203020204" pitchFamily="34" charset="0"/>
              </a:rPr>
            </a:br>
            <a:r>
              <a:rPr lang="en-AU" sz="4000" b="1" dirty="0">
                <a:solidFill>
                  <a:srgbClr val="006BB7"/>
                </a:solidFill>
                <a:latin typeface="Avenir LT Std" panose="020B0503020203020204" pitchFamily="34" charset="0"/>
              </a:rPr>
              <a:t>Games Venues</a:t>
            </a:r>
            <a:endParaRPr lang="en-AU" sz="4000" dirty="0">
              <a:solidFill>
                <a:srgbClr val="006BB7"/>
              </a:solidFill>
              <a:effectLst/>
              <a:latin typeface="Avenir LT Std" panose="020B0503020203020204" pitchFamily="34" charset="0"/>
            </a:endParaRPr>
          </a:p>
        </p:txBody>
      </p:sp>
      <p:sp>
        <p:nvSpPr>
          <p:cNvPr id="20" name="TextBox 19">
            <a:extLst>
              <a:ext uri="{FF2B5EF4-FFF2-40B4-BE49-F238E27FC236}">
                <a16:creationId xmlns:a16="http://schemas.microsoft.com/office/drawing/2014/main" id="{83A1A8D7-45E7-4487-003A-CF4BE00D0591}"/>
              </a:ext>
            </a:extLst>
          </p:cNvPr>
          <p:cNvSpPr txBox="1"/>
          <p:nvPr/>
        </p:nvSpPr>
        <p:spPr>
          <a:xfrm>
            <a:off x="414079" y="2020893"/>
            <a:ext cx="3774558" cy="5016758"/>
          </a:xfrm>
          <a:prstGeom prst="rect">
            <a:avLst/>
          </a:prstGeom>
          <a:solidFill>
            <a:schemeClr val="bg1"/>
          </a:solidFill>
        </p:spPr>
        <p:txBody>
          <a:bodyPr wrap="square" rtlCol="0">
            <a:spAutoFit/>
          </a:bodyPr>
          <a:lstStyle/>
          <a:p>
            <a:pPr algn="l" rtl="0" fontAlgn="base"/>
            <a:r>
              <a:rPr lang="en-GB" sz="2000" b="0" i="0" u="none" strike="noStrike" dirty="0">
                <a:effectLst/>
                <a:latin typeface="AvenirNextLTPro-Medium"/>
              </a:rPr>
              <a:t>Brisbane’s inner city is at the heart</a:t>
            </a:r>
            <a:r>
              <a:rPr lang="en-US" sz="2000" b="0" i="0" dirty="0">
                <a:effectLst/>
                <a:latin typeface="AvenirNextLTPro-Medium"/>
              </a:rPr>
              <a:t>​ </a:t>
            </a:r>
            <a:r>
              <a:rPr lang="en-GB" sz="2000" b="0" i="0" u="none" strike="noStrike" dirty="0">
                <a:effectLst/>
                <a:latin typeface="AvenirNextLTPro-Medium"/>
              </a:rPr>
              <a:t>of the action</a:t>
            </a:r>
            <a:endParaRPr lang="en-US" sz="2000" b="0" i="0" dirty="0">
              <a:effectLst/>
              <a:latin typeface="AvenirNextLTPro-Medium"/>
            </a:endParaRPr>
          </a:p>
          <a:p>
            <a:pPr algn="l" rtl="0" fontAlgn="base"/>
            <a:r>
              <a:rPr lang="en-GB" sz="1800" b="0" i="0" dirty="0">
                <a:solidFill>
                  <a:srgbClr val="006BB6"/>
                </a:solidFill>
                <a:effectLst/>
                <a:latin typeface="AvenirNextLTPro-Medium"/>
              </a:rPr>
              <a:t>​</a:t>
            </a:r>
            <a:endParaRPr lang="en-GB"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Avenir LT Std" panose="020B0503020203020204"/>
              </a:rPr>
              <a:t>The Games present a unique opportunity to catalyse investment in local venues, infrastructure, places and communities</a:t>
            </a:r>
            <a:endParaRPr lang="en-US" sz="1400" b="0" i="0" dirty="0">
              <a:solidFill>
                <a:srgbClr val="000000"/>
              </a:solidFill>
              <a:effectLst/>
              <a:latin typeface="Avenir LT Std" panose="020B0503020203020204"/>
            </a:endParaRPr>
          </a:p>
          <a:p>
            <a:pPr marL="285750" indent="-285750" algn="l" rtl="0" fontAlgn="base">
              <a:buFont typeface="Arial" panose="020B0604020202020204" pitchFamily="34" charset="0"/>
              <a:buChar char="•"/>
            </a:pPr>
            <a:endParaRPr lang="en-US" sz="1400" b="0" i="0" dirty="0">
              <a:solidFill>
                <a:srgbClr val="000000"/>
              </a:solidFill>
              <a:effectLst/>
              <a:latin typeface="Avenir LT Std" panose="020B0503020203020204"/>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Avenir LT Std" panose="020B0503020203020204"/>
              </a:rPr>
              <a:t>The focus will be on upgrading and optimising our infrastructure, as well as connecting our venue precincts</a:t>
            </a:r>
            <a:endParaRPr lang="en-AU" sz="1400" b="0" i="0" dirty="0">
              <a:solidFill>
                <a:srgbClr val="000000"/>
              </a:solidFill>
              <a:effectLst/>
              <a:latin typeface="Avenir LT Std" panose="020B0503020203020204"/>
            </a:endParaRP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pic>
        <p:nvPicPr>
          <p:cNvPr id="6" name="Picture 5">
            <a:extLst>
              <a:ext uri="{FF2B5EF4-FFF2-40B4-BE49-F238E27FC236}">
                <a16:creationId xmlns:a16="http://schemas.microsoft.com/office/drawing/2014/main" id="{B381911A-52F5-CED8-F8EF-DEC39F58B58D}"/>
              </a:ext>
            </a:extLst>
          </p:cNvPr>
          <p:cNvPicPr>
            <a:picLocks noChangeAspect="1"/>
          </p:cNvPicPr>
          <p:nvPr/>
        </p:nvPicPr>
        <p:blipFill>
          <a:blip r:embed="rId4"/>
          <a:srcRect/>
          <a:stretch/>
        </p:blipFill>
        <p:spPr>
          <a:xfrm>
            <a:off x="414079" y="6316681"/>
            <a:ext cx="1435098" cy="396694"/>
          </a:xfrm>
          <a:prstGeom prst="rect">
            <a:avLst/>
          </a:prstGeom>
        </p:spPr>
      </p:pic>
    </p:spTree>
    <p:extLst>
      <p:ext uri="{BB962C8B-B14F-4D97-AF65-F5344CB8AC3E}">
        <p14:creationId xmlns:p14="http://schemas.microsoft.com/office/powerpoint/2010/main" val="3706580013"/>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1B53BE0E3D6C4A8D78E179ADD512F3" ma:contentTypeVersion="15" ma:contentTypeDescription="Create a new document." ma:contentTypeScope="" ma:versionID="920162f1bf0e581a77aa4de745e95190">
  <xsd:schema xmlns:xsd="http://www.w3.org/2001/XMLSchema" xmlns:xs="http://www.w3.org/2001/XMLSchema" xmlns:p="http://schemas.microsoft.com/office/2006/metadata/properties" xmlns:ns2="ad6e964c-50f3-4ce7-86a9-0b4b3b820778" xmlns:ns3="ad61fe01-022a-4cc0-bd54-9ee2ab18ef57" targetNamespace="http://schemas.microsoft.com/office/2006/metadata/properties" ma:root="true" ma:fieldsID="4af38359fcdab6d75cfa242e272e3ed3" ns2:_="" ns3:_="">
    <xsd:import namespace="ad6e964c-50f3-4ce7-86a9-0b4b3b820778"/>
    <xsd:import namespace="ad61fe01-022a-4cc0-bd54-9ee2ab18ef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e964c-50f3-4ce7-86a9-0b4b3b8207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943359-1820-4cb9-a927-eeed1a924b80"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61fe01-022a-4cc0-bd54-9ee2ab18ef5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6525abc-2fea-406f-a792-a90848049e6f}" ma:internalName="TaxCatchAll" ma:showField="CatchAllData" ma:web="ad61fe01-022a-4cc0-bd54-9ee2ab18ef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d61fe01-022a-4cc0-bd54-9ee2ab18ef57">
      <UserInfo>
        <DisplayName>Lucy Smith</DisplayName>
        <AccountId>49</AccountId>
        <AccountType/>
      </UserInfo>
      <UserInfo>
        <DisplayName>Claire McDonald</DisplayName>
        <AccountId>120</AccountId>
        <AccountType/>
      </UserInfo>
      <UserInfo>
        <DisplayName>SharingLinks.ec5eebf2-1c3e-4063-8330-307e0b584483.Flexible.d9294b19-ea18-42bc-acc8-e316f8c58a55</DisplayName>
        <AccountId>162</AccountId>
        <AccountType/>
      </UserInfo>
      <UserInfo>
        <DisplayName>Amanda Hawkins</DisplayName>
        <AccountId>29</AccountId>
        <AccountType/>
      </UserInfo>
      <UserInfo>
        <DisplayName>Dy Currie</DisplayName>
        <AccountId>15</AccountId>
        <AccountType/>
      </UserInfo>
      <UserInfo>
        <DisplayName>Rebecca Arnaud</DisplayName>
        <AccountId>14</AccountId>
        <AccountType/>
      </UserInfo>
      <UserInfo>
        <DisplayName>Alena McLeish</DisplayName>
        <AccountId>184</AccountId>
        <AccountType/>
      </UserInfo>
    </SharedWithUsers>
    <TaxCatchAll xmlns="ad61fe01-022a-4cc0-bd54-9ee2ab18ef57" xsi:nil="true"/>
    <lcf76f155ced4ddcb4097134ff3c332f xmlns="ad6e964c-50f3-4ce7-86a9-0b4b3b8207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F77E01-4899-47AB-8936-0946768783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e964c-50f3-4ce7-86a9-0b4b3b820778"/>
    <ds:schemaRef ds:uri="ad61fe01-022a-4cc0-bd54-9ee2ab18ef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97611-7904-48CF-BE67-40EE77249F4D}">
  <ds:schemaRefs>
    <ds:schemaRef ds:uri="http://schemas.microsoft.com/sharepoint/v3/contenttype/forms"/>
  </ds:schemaRefs>
</ds:datastoreItem>
</file>

<file path=customXml/itemProps3.xml><?xml version="1.0" encoding="utf-8"?>
<ds:datastoreItem xmlns:ds="http://schemas.openxmlformats.org/officeDocument/2006/customXml" ds:itemID="{C81A7E4B-D162-49B3-AC32-829D77BC3987}">
  <ds:schemaRefs>
    <ds:schemaRef ds:uri="ad61fe01-022a-4cc0-bd54-9ee2ab18ef57"/>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ad6e964c-50f3-4ce7-86a9-0b4b3b820778"/>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255</TotalTime>
  <Words>1089</Words>
  <Application>Microsoft Office PowerPoint</Application>
  <PresentationFormat>Widescreen</PresentationFormat>
  <Paragraphs>131</Paragraphs>
  <Slides>19</Slides>
  <Notes>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Arial</vt:lpstr>
      <vt:lpstr>Avenir LT Std</vt:lpstr>
      <vt:lpstr>avenir lt std 55 roman</vt:lpstr>
      <vt:lpstr>avenir lt std 55 roman</vt:lpstr>
      <vt:lpstr>Avenir Next LT Pro</vt:lpstr>
      <vt:lpstr>Avenir Next LT Pro Demi</vt:lpstr>
      <vt:lpstr>AvenirNextLTPro-Medium</vt:lpstr>
      <vt:lpstr>Calibri</vt:lpstr>
      <vt:lpstr>Calibri Light</vt:lpstr>
      <vt:lpstr>Courier New</vt:lpstr>
      <vt:lpstr>Blank</vt:lpstr>
      <vt:lpstr>Office Theme</vt:lpstr>
      <vt:lpstr>Office Theme</vt:lpstr>
      <vt:lpstr>BRISBANE’S INNER CITY STRATEGY Our plan for a future alive with opportunity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Gow</dc:creator>
  <cp:lastModifiedBy>David Chick</cp:lastModifiedBy>
  <cp:revision>76</cp:revision>
  <cp:lastPrinted>2022-09-30T22:49:44Z</cp:lastPrinted>
  <dcterms:created xsi:type="dcterms:W3CDTF">2022-09-27T23:46:32Z</dcterms:created>
  <dcterms:modified xsi:type="dcterms:W3CDTF">2023-05-07T23:38:23Z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8b1ee035-5707-4242-a1ea-c505f8033d0a_Enabled">
    <vt:lpwstr>true</vt:lpwstr>
  </property>
  <property fmtid="{D5CDD505-2E9C-101B-9397-08002B2CF9AE}" pid="4" name="MSIP_Label_8b1ee035-5707-4242-a1ea-c505f8033d0a_SetDate">
    <vt:lpwstr>2023-03-23T05:03:19Z</vt:lpwstr>
  </property>
  <property fmtid="{D5CDD505-2E9C-101B-9397-08002B2CF9AE}" pid="5" name="MSIP_Label_8b1ee035-5707-4242-a1ea-c505f8033d0a_Method">
    <vt:lpwstr>Standard</vt:lpwstr>
  </property>
  <property fmtid="{D5CDD505-2E9C-101B-9397-08002B2CF9AE}" pid="6" name="MSIP_Label_8b1ee035-5707-4242-a1ea-c505f8033d0a_Name">
    <vt:lpwstr>OFFICIAL</vt:lpwstr>
  </property>
  <property fmtid="{D5CDD505-2E9C-101B-9397-08002B2CF9AE}" pid="7" name="MSIP_Label_8b1ee035-5707-4242-a1ea-c505f8033d0a_SiteId">
    <vt:lpwstr>a47f8d5a-a5f2-4813-a71a-f0d70679e236</vt:lpwstr>
  </property>
  <property fmtid="{D5CDD505-2E9C-101B-9397-08002B2CF9AE}" pid="8" name="MSIP_Label_8b1ee035-5707-4242-a1ea-c505f8033d0a_ActionId">
    <vt:lpwstr>903cf308-ba4a-4b32-bce9-865bd4b95197</vt:lpwstr>
  </property>
  <property fmtid="{D5CDD505-2E9C-101B-9397-08002B2CF9AE}" pid="9" name="MSIP_Label_8b1ee035-5707-4242-a1ea-c505f8033d0a_ContentBits">
    <vt:lpwstr>2</vt:lpwstr>
  </property>
  <property fmtid="{D5CDD505-2E9C-101B-9397-08002B2CF9AE}" pid="10" name="ClassificationContentMarkingFooterLocations">
    <vt:lpwstr>Blank:3\Office Theme:8</vt:lpwstr>
  </property>
  <property fmtid="{D5CDD505-2E9C-101B-9397-08002B2CF9AE}" pid="11" name="ClassificationContentMarkingFooterText">
    <vt:lpwstr>SECURITY LABEL: OFFICIAL</vt:lpwstr>
  </property>
  <property fmtid="{D5CDD505-2E9C-101B-9397-08002B2CF9AE}" pid="12" name="ContentTypeId">
    <vt:lpwstr>0x010100721B53BE0E3D6C4A8D78E179ADD512F3</vt:lpwstr>
  </property>
</Properties>
</file>